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2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633EB7-7744-4BB6-8747-6B0648B4F390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461780-19A4-41EC-8035-1CB867319B31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3EB7-7744-4BB6-8747-6B0648B4F390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1780-19A4-41EC-8035-1CB867319B3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3EB7-7744-4BB6-8747-6B0648B4F390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1780-19A4-41EC-8035-1CB867319B3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3EB7-7744-4BB6-8747-6B0648B4F390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1780-19A4-41EC-8035-1CB867319B3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3EB7-7744-4BB6-8747-6B0648B4F390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1780-19A4-41EC-8035-1CB867319B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3EB7-7744-4BB6-8747-6B0648B4F390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1780-19A4-41EC-8035-1CB867319B3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3EB7-7744-4BB6-8747-6B0648B4F390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1780-19A4-41EC-8035-1CB867319B31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3EB7-7744-4BB6-8747-6B0648B4F390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1780-19A4-41EC-8035-1CB867319B31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3EB7-7744-4BB6-8747-6B0648B4F390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1780-19A4-41EC-8035-1CB867319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3EB7-7744-4BB6-8747-6B0648B4F390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1780-19A4-41EC-8035-1CB867319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3EB7-7744-4BB6-8747-6B0648B4F390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1780-19A4-41EC-8035-1CB867319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C633EB7-7744-4BB6-8747-6B0648B4F390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461780-19A4-41EC-8035-1CB867319B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Productivity and Economic Growth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1, Section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39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gains in productivity and income that result from specialization almost always offset the costs associated with the loss of self-sufficiency.</a:t>
            </a:r>
          </a:p>
          <a:p>
            <a:endParaRPr lang="en-US" dirty="0"/>
          </a:p>
          <a:p>
            <a:r>
              <a:rPr lang="en-US" dirty="0" smtClean="0"/>
              <a:t>Gulf oil spill?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866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in a society benefits when scarce resources are used efficiently.  </a:t>
            </a:r>
          </a:p>
          <a:p>
            <a:endParaRPr lang="en-US" dirty="0"/>
          </a:p>
          <a:p>
            <a:r>
              <a:rPr lang="en-US" b="1" dirty="0" smtClean="0"/>
              <a:t>Productivity is a measure of the amount of goods ad services produced with a given amount of resources in a specific period of time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02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Productivity goes up whenever more can be produced with the same amount of resources.  </a:t>
            </a:r>
          </a:p>
          <a:p>
            <a:endParaRPr lang="en-US" dirty="0"/>
          </a:p>
          <a:p>
            <a:r>
              <a:rPr lang="en-US" dirty="0" smtClean="0"/>
              <a:t>If a company produced 5,000 pencils in an hour, and it produced 5,100 in the next hour </a:t>
            </a:r>
            <a:r>
              <a:rPr lang="en-US" b="1" dirty="0" smtClean="0"/>
              <a:t>with the same amount of labor and capital</a:t>
            </a:r>
            <a:r>
              <a:rPr lang="en-US" dirty="0" smtClean="0"/>
              <a:t>… then productivity went up.</a:t>
            </a:r>
          </a:p>
          <a:p>
            <a:endParaRPr lang="en-US" dirty="0"/>
          </a:p>
          <a:p>
            <a:r>
              <a:rPr lang="en-US" dirty="0" smtClean="0"/>
              <a:t>Often discussed in terms of labor, BUT it applies to all factors of production.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97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major contribution to productivity comes from investments in human </a:t>
            </a:r>
            <a:r>
              <a:rPr lang="en-US" dirty="0" err="1" smtClean="0"/>
              <a:t>cpaital</a:t>
            </a:r>
            <a:r>
              <a:rPr lang="en-US" dirty="0" smtClean="0"/>
              <a:t>, or the SUM of people’s skills, abilities, health, knowledge, and motivation.</a:t>
            </a:r>
          </a:p>
          <a:p>
            <a:endParaRPr lang="en-US" dirty="0"/>
          </a:p>
          <a:p>
            <a:r>
              <a:rPr lang="en-US" dirty="0" smtClean="0"/>
              <a:t>Government can invest in human capital by providing education and health care.  </a:t>
            </a:r>
          </a:p>
          <a:p>
            <a:endParaRPr lang="en-US" dirty="0"/>
          </a:p>
          <a:p>
            <a:r>
              <a:rPr lang="en-US" dirty="0" smtClean="0"/>
              <a:t>Businesses can invest in training programs that improve the skills of their workers.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INVESTING in HUMAN CAPITAL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354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Individuals can  invest in their own education  by completing high school, going to tech school or attending college.  </a:t>
            </a:r>
          </a:p>
          <a:p>
            <a:endParaRPr lang="en-US" dirty="0"/>
          </a:p>
          <a:p>
            <a:r>
              <a:rPr lang="en-US" dirty="0" smtClean="0"/>
              <a:t>Educational investments require that </a:t>
            </a:r>
            <a:r>
              <a:rPr lang="en-US" b="1" dirty="0" smtClean="0"/>
              <a:t>we make a sacrifice today</a:t>
            </a:r>
            <a:r>
              <a:rPr lang="en-US" dirty="0" smtClean="0"/>
              <a:t> so we can </a:t>
            </a:r>
            <a:r>
              <a:rPr lang="en-US" b="1" dirty="0" smtClean="0"/>
              <a:t>have a better life in the future. 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71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Division of labor and specialization can </a:t>
            </a:r>
            <a:r>
              <a:rPr lang="en-US" b="1" dirty="0" smtClean="0"/>
              <a:t>improve productivity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smtClean="0"/>
              <a:t>D of L is a way of organizing work so that each individual worker completes a separate part of the work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smtClean="0"/>
              <a:t>In most cases, a worker who performs a few tasks many times a day is likely to be more proficient than a worker who performs hundreds of different tasks in the same period.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LABOR &amp; SPECIALIZATION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818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Specialization takes place when factors of production perform only tasks they can do better or more efficiently than others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For example, the assembly of a product may be broken down into a number of separate tasks (the Division of Labor).  Then, each worker can perform the specific task he or she does best (specialization).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91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Henry Ford and the assembly line</a:t>
            </a:r>
          </a:p>
          <a:p>
            <a:endParaRPr lang="en-US" dirty="0"/>
          </a:p>
          <a:p>
            <a:r>
              <a:rPr lang="en-US" dirty="0" smtClean="0"/>
              <a:t>Having each worker add one part to the car, rather than a few workers assembling the entire vehicle, cut the assembly time of a car from a </a:t>
            </a:r>
            <a:r>
              <a:rPr lang="en-US" b="1" dirty="0" smtClean="0"/>
              <a:t>day and a half </a:t>
            </a:r>
            <a:r>
              <a:rPr lang="en-US" dirty="0" smtClean="0"/>
              <a:t>to just over </a:t>
            </a:r>
            <a:r>
              <a:rPr lang="en-US" b="1" dirty="0" smtClean="0"/>
              <a:t>90 minutes.</a:t>
            </a:r>
          </a:p>
          <a:p>
            <a:endParaRPr lang="en-US" dirty="0"/>
          </a:p>
          <a:p>
            <a:r>
              <a:rPr lang="en-US" dirty="0" smtClean="0"/>
              <a:t>It also reduced the price of a new car by more than 50%!!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849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 I means that we rely on others, and others rely on us to provide most of the goods and services that we consume.</a:t>
            </a:r>
          </a:p>
          <a:p>
            <a:endParaRPr lang="en-US" dirty="0"/>
          </a:p>
          <a:p>
            <a:r>
              <a:rPr lang="en-US" dirty="0" smtClean="0"/>
              <a:t>As a result, events in one part of the world often have a dramatic impact elsewhere.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INTERDEPENDENCE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0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</TotalTime>
  <Words>477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</vt:lpstr>
      <vt:lpstr>Productivity and Economic Growth</vt:lpstr>
      <vt:lpstr>PRODUCTIVITY</vt:lpstr>
      <vt:lpstr>Example</vt:lpstr>
      <vt:lpstr>INVESTING in HUMAN CAPITAL</vt:lpstr>
      <vt:lpstr>YOU</vt:lpstr>
      <vt:lpstr>DIVISION of LABOR &amp; SPECIALIZATION</vt:lpstr>
      <vt:lpstr>Specialization</vt:lpstr>
      <vt:lpstr>Example</vt:lpstr>
      <vt:lpstr>ECONOMIC INTERDEPENDENCE</vt:lpstr>
      <vt:lpstr>E I</vt:lpstr>
    </vt:vector>
  </TitlesOfParts>
  <Company>LCUSD#2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Productivity and Economic Growth</dc:title>
  <dc:creator>LeRoy Technology</dc:creator>
  <cp:lastModifiedBy>LeRoy Technology</cp:lastModifiedBy>
  <cp:revision>2</cp:revision>
  <dcterms:created xsi:type="dcterms:W3CDTF">2012-09-05T16:03:03Z</dcterms:created>
  <dcterms:modified xsi:type="dcterms:W3CDTF">2012-09-05T16:16:31Z</dcterms:modified>
</cp:coreProperties>
</file>