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7018A7C-E8CB-48E1-8038-7FD1DE5483EB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2A138C-1AC4-4F70-9EDB-69BE88C82D5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Poverty &amp; Income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11, Section 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4191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income does not include the following:</a:t>
            </a:r>
          </a:p>
          <a:p>
            <a:endParaRPr lang="en-US" dirty="0" smtClean="0"/>
          </a:p>
          <a:p>
            <a:r>
              <a:rPr lang="en-US" dirty="0" smtClean="0"/>
              <a:t>Food stamps</a:t>
            </a:r>
          </a:p>
          <a:p>
            <a:r>
              <a:rPr lang="en-US" dirty="0" smtClean="0"/>
              <a:t>Health benefits</a:t>
            </a:r>
          </a:p>
          <a:p>
            <a:r>
              <a:rPr lang="en-US" dirty="0" smtClean="0"/>
              <a:t>Low cost housing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Income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rich getting richer and the poor getting poorer?</a:t>
            </a:r>
          </a:p>
          <a:p>
            <a:endParaRPr lang="en-US" dirty="0" smtClean="0"/>
          </a:p>
          <a:p>
            <a:r>
              <a:rPr lang="en-US" dirty="0" smtClean="0"/>
              <a:t>Growing income gap due to</a:t>
            </a:r>
          </a:p>
          <a:p>
            <a:pPr lvl="1"/>
            <a:r>
              <a:rPr lang="en-US" dirty="0" smtClean="0"/>
              <a:t>Changes in Households</a:t>
            </a:r>
          </a:p>
          <a:p>
            <a:pPr lvl="1"/>
            <a:r>
              <a:rPr lang="en-US" dirty="0" smtClean="0"/>
              <a:t>Changes in the labor market</a:t>
            </a:r>
          </a:p>
          <a:p>
            <a:pPr lvl="1"/>
            <a:r>
              <a:rPr lang="en-US" dirty="0" smtClean="0"/>
              <a:t>Rapid changes in technology</a:t>
            </a:r>
          </a:p>
          <a:p>
            <a:pPr lvl="1"/>
            <a:r>
              <a:rPr lang="en-US" dirty="0" smtClean="0"/>
              <a:t>The growth of a global economy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Households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Married couples with their children make up a large percentage of the wealthier households</a:t>
            </a:r>
          </a:p>
          <a:p>
            <a:endParaRPr lang="en-US" dirty="0" smtClean="0"/>
          </a:p>
          <a:p>
            <a:r>
              <a:rPr lang="en-US" dirty="0" smtClean="0"/>
              <a:t>Well paid men often marry well paid women boosting income at the top of the income distribution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Households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Divorce Rates</a:t>
            </a:r>
          </a:p>
          <a:p>
            <a:r>
              <a:rPr lang="en-US" dirty="0" smtClean="0"/>
              <a:t>More out-of-wedlock births</a:t>
            </a:r>
          </a:p>
          <a:p>
            <a:r>
              <a:rPr lang="en-US" dirty="0" smtClean="0"/>
              <a:t>Increasing number of people who live alone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Labor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Corporate Downsizing</a:t>
            </a:r>
          </a:p>
          <a:p>
            <a:r>
              <a:rPr lang="en-US" dirty="0" smtClean="0"/>
              <a:t>Decline in the real value of minimum wage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Increased use of temporary workers</a:t>
            </a:r>
          </a:p>
          <a:p>
            <a:r>
              <a:rPr lang="en-US" dirty="0" smtClean="0"/>
              <a:t>Union membership has decreased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in demand for lower skilled workers</a:t>
            </a:r>
          </a:p>
          <a:p>
            <a:r>
              <a:rPr lang="en-US" dirty="0" smtClean="0"/>
              <a:t>Increase jobs for the highly skilled, trained, and educated</a:t>
            </a:r>
          </a:p>
          <a:p>
            <a:r>
              <a:rPr lang="en-US" dirty="0" smtClean="0"/>
              <a:t>Income reflects education</a:t>
            </a:r>
          </a:p>
          <a:p>
            <a:endParaRPr lang="en-US" dirty="0" smtClean="0"/>
          </a:p>
          <a:p>
            <a:r>
              <a:rPr lang="en-US" dirty="0" smtClean="0"/>
              <a:t>The need for education is more important than ever!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a Global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Relocation of companies to other countries where laborers will work for less pay</a:t>
            </a:r>
          </a:p>
          <a:p>
            <a:endParaRPr lang="en-US" dirty="0" smtClean="0"/>
          </a:p>
          <a:p>
            <a:r>
              <a:rPr lang="en-US" dirty="0" smtClean="0"/>
              <a:t>US low skilled workers end up at the bottom of the income distribution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examine the economic well being of a nation is to measure the number of people who are living in poverty.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level</a:t>
            </a:r>
          </a:p>
          <a:p>
            <a:endParaRPr lang="en-US" dirty="0" smtClean="0"/>
          </a:p>
          <a:p>
            <a:r>
              <a:rPr lang="en-US" dirty="0" smtClean="0"/>
              <a:t>Lowest income, as determined by the government, that a family or household of a certain size needs to maintain a basic standard of living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percentage of individuals or families in the total population that are living in poverty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economic and social backgrounds</a:t>
            </a:r>
          </a:p>
          <a:p>
            <a:r>
              <a:rPr lang="en-US" dirty="0" smtClean="0"/>
              <a:t>Different Skills</a:t>
            </a:r>
          </a:p>
          <a:p>
            <a:r>
              <a:rPr lang="en-US" dirty="0" smtClean="0"/>
              <a:t>Different Talents</a:t>
            </a:r>
          </a:p>
          <a:p>
            <a:r>
              <a:rPr lang="en-US" dirty="0" smtClean="0"/>
              <a:t>Different neighborhoods</a:t>
            </a:r>
          </a:p>
          <a:p>
            <a:r>
              <a:rPr lang="en-US" dirty="0" smtClean="0"/>
              <a:t>Different schools</a:t>
            </a:r>
          </a:p>
          <a:p>
            <a:r>
              <a:rPr lang="en-US" dirty="0" smtClean="0"/>
              <a:t>Different economic struggles</a:t>
            </a:r>
          </a:p>
          <a:p>
            <a:r>
              <a:rPr lang="en-US" dirty="0" smtClean="0"/>
              <a:t>Different social issues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Lorenz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illustration of the amount that a nation’s distribution of income varies from a perfectly proportional distribution of income.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29000"/>
            <a:ext cx="3850152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Lorenz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ore an actual Lorenz Curve dips below this 45-degree line of absolute equality, the greater the amount of income inequality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00400"/>
            <a:ext cx="3886200" cy="339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Gini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statistical measure of inequality</a:t>
            </a:r>
          </a:p>
          <a:p>
            <a:endParaRPr lang="en-US" dirty="0" smtClean="0"/>
          </a:p>
          <a:p>
            <a:r>
              <a:rPr lang="en-US" dirty="0" smtClean="0"/>
              <a:t>Ranges from 0.0 to 1.0</a:t>
            </a:r>
          </a:p>
          <a:p>
            <a:endParaRPr lang="en-US" dirty="0" smtClean="0"/>
          </a:p>
          <a:p>
            <a:r>
              <a:rPr lang="en-US" dirty="0" smtClean="0"/>
              <a:t>0.0 = each family or household receives an equal share of the total income</a:t>
            </a:r>
          </a:p>
          <a:p>
            <a:r>
              <a:rPr lang="en-US" dirty="0" smtClean="0"/>
              <a:t>1.0 = one family or household receives all of the income.</a:t>
            </a:r>
          </a:p>
          <a:p>
            <a:endParaRPr lang="en-US" dirty="0" smtClean="0"/>
          </a:p>
          <a:p>
            <a:r>
              <a:rPr lang="en-US" dirty="0" smtClean="0"/>
              <a:t>Area above the LC divided by area below the LC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income is based on gross incomes before deductions.</a:t>
            </a:r>
          </a:p>
          <a:p>
            <a:endParaRPr lang="en-US" dirty="0" smtClean="0"/>
          </a:p>
          <a:p>
            <a:r>
              <a:rPr lang="en-US" dirty="0" smtClean="0"/>
              <a:t>Personal income tax</a:t>
            </a:r>
          </a:p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Medicare</a:t>
            </a:r>
          </a:p>
          <a:p>
            <a:r>
              <a:rPr lang="en-US" dirty="0" smtClean="0"/>
              <a:t>Health insurance</a:t>
            </a:r>
          </a:p>
          <a:p>
            <a:r>
              <a:rPr lang="en-US" dirty="0" smtClean="0"/>
              <a:t>Union dues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101</TotalTime>
  <Words>416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Poverty &amp; Income Distribution</vt:lpstr>
      <vt:lpstr>Poverty in the United States</vt:lpstr>
      <vt:lpstr>Poverty Threshold</vt:lpstr>
      <vt:lpstr>Poverty Rate</vt:lpstr>
      <vt:lpstr>Distribution of Income</vt:lpstr>
      <vt:lpstr>Lorenz Curve</vt:lpstr>
      <vt:lpstr>Lorenz Curve</vt:lpstr>
      <vt:lpstr>Gini Index</vt:lpstr>
      <vt:lpstr>BUT…</vt:lpstr>
      <vt:lpstr>Also..</vt:lpstr>
      <vt:lpstr>Growing Income Gap</vt:lpstr>
      <vt:lpstr>Changes in Households</vt:lpstr>
      <vt:lpstr>Changes in Households</vt:lpstr>
      <vt:lpstr>Changes in the Labor Market</vt:lpstr>
      <vt:lpstr>Changes in Technology</vt:lpstr>
      <vt:lpstr>Growth of a Global Economy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&amp; Income Distribution</dc:title>
  <dc:creator> </dc:creator>
  <cp:lastModifiedBy> </cp:lastModifiedBy>
  <cp:revision>1</cp:revision>
  <dcterms:created xsi:type="dcterms:W3CDTF">2012-03-04T23:34:49Z</dcterms:created>
  <dcterms:modified xsi:type="dcterms:W3CDTF">2012-03-05T01:16:36Z</dcterms:modified>
</cp:coreProperties>
</file>