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35CAA7-93CF-4C05-A835-E317E0C89AF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81A950-B053-43A3-BB13-8F1352E7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5CAA7-93CF-4C05-A835-E317E0C89AF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A950-B053-43A3-BB13-8F1352E7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35CAA7-93CF-4C05-A835-E317E0C89AF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81A950-B053-43A3-BB13-8F1352E7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5CAA7-93CF-4C05-A835-E317E0C89AF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A950-B053-43A3-BB13-8F1352E7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35CAA7-93CF-4C05-A835-E317E0C89AF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81A950-B053-43A3-BB13-8F1352E7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5CAA7-93CF-4C05-A835-E317E0C89AF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A950-B053-43A3-BB13-8F1352E7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5CAA7-93CF-4C05-A835-E317E0C89AF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A950-B053-43A3-BB13-8F1352E7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5CAA7-93CF-4C05-A835-E317E0C89AF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A950-B053-43A3-BB13-8F1352E7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35CAA7-93CF-4C05-A835-E317E0C89AF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A950-B053-43A3-BB13-8F1352E7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5CAA7-93CF-4C05-A835-E317E0C89AF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A950-B053-43A3-BB13-8F1352E7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5CAA7-93CF-4C05-A835-E317E0C89AF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1A950-B053-43A3-BB13-8F1352E7F5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35CAA7-93CF-4C05-A835-E317E0C89AF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81A950-B053-43A3-BB13-8F1352E7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ommoncraft.com/video/saving-money-compound-interest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 yourself first!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Don’t treat your savings account as your lowest priority or you will never get around to it!!!!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endParaRPr lang="en-US" dirty="0" smtClean="0"/>
          </a:p>
          <a:p>
            <a:pPr lvl="2"/>
            <a:r>
              <a:rPr lang="en-US" sz="2400" dirty="0" smtClean="0"/>
              <a:t>You open a savings account with $1,000 at 5% Simple APR.  What will you earn in interest in the first year??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Principal x Interest Rate x Time = Interest Earned</a:t>
            </a:r>
          </a:p>
          <a:p>
            <a:pPr lvl="2"/>
            <a:endParaRPr lang="en-US" sz="2400" dirty="0" smtClean="0"/>
          </a:p>
          <a:p>
            <a:pPr lvl="2"/>
            <a:endParaRPr lang="en-US" sz="2400" dirty="0" smtClean="0"/>
          </a:p>
          <a:p>
            <a:pPr lvl="3"/>
            <a:r>
              <a:rPr lang="en-US" sz="2400" dirty="0" smtClean="0"/>
              <a:t>$1,000 x .05 x 1 = $50 in Interest every year.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INTEREST</a:t>
            </a:r>
          </a:p>
          <a:p>
            <a:pPr lvl="2"/>
            <a:r>
              <a:rPr lang="en-US" dirty="0" smtClean="0"/>
              <a:t>Compound interest is what really makes your money grow!!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Each time your interest compounds, it gets added back to your account and becomes part of your principal.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With more principal, the account earns even more interest, which continually compounds into new principal.  </a:t>
            </a:r>
          </a:p>
          <a:p>
            <a:pPr lvl="2"/>
            <a:endParaRPr lang="en-US" dirty="0" smtClean="0"/>
          </a:p>
          <a:p>
            <a:pPr lvl="2"/>
            <a:r>
              <a:rPr lang="en-US" sz="2800" dirty="0" smtClean="0"/>
              <a:t>It’s a powerful cycle that really adds up!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terms….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the type of account, it may compound daily, monthly, or annually.</a:t>
            </a:r>
          </a:p>
          <a:p>
            <a:endParaRPr lang="en-US" dirty="0" smtClean="0"/>
          </a:p>
          <a:p>
            <a:r>
              <a:rPr lang="en-US" dirty="0" smtClean="0"/>
              <a:t>After one year, the interest you’ve earned ($50) gets added to the principal for year two.</a:t>
            </a:r>
          </a:p>
          <a:p>
            <a:endParaRPr lang="en-US" dirty="0" smtClean="0"/>
          </a:p>
          <a:p>
            <a:pPr lvl="3"/>
            <a:r>
              <a:rPr lang="en-US" dirty="0" smtClean="0"/>
              <a:t>$1,000 x .05 x 1 = $50</a:t>
            </a:r>
          </a:p>
          <a:p>
            <a:pPr lvl="3"/>
            <a:r>
              <a:rPr lang="en-US" dirty="0" smtClean="0"/>
              <a:t>$1,050 x .05 x 1 = $52.50 Interest in Year 2</a:t>
            </a:r>
          </a:p>
          <a:p>
            <a:pPr lvl="3"/>
            <a:r>
              <a:rPr lang="en-US" dirty="0" smtClean="0"/>
              <a:t>$1,102.50 x .05 x 1 = ______________ in Year 3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know how your money will double?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The Rule of 72 is a fast way to estimate how long it will take you to double your savings with compound interest.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72 divided by interest rate = # of years needed to double your money!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Compound </a:t>
            </a:r>
            <a:r>
              <a:rPr lang="en-US" smtClean="0"/>
              <a:t>interest formula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= Ending Amount</a:t>
            </a:r>
          </a:p>
          <a:p>
            <a:r>
              <a:rPr lang="en-US" dirty="0" smtClean="0"/>
              <a:t>P = Principal</a:t>
            </a:r>
          </a:p>
          <a:p>
            <a:r>
              <a:rPr lang="en-US" dirty="0" smtClean="0"/>
              <a:t>r = interest rate (expressed as decimal)</a:t>
            </a:r>
          </a:p>
          <a:p>
            <a:r>
              <a:rPr lang="en-US" dirty="0" smtClean="0"/>
              <a:t>n = # </a:t>
            </a:r>
            <a:r>
              <a:rPr lang="en-US" dirty="0" err="1" smtClean="0"/>
              <a:t>compoundings</a:t>
            </a:r>
            <a:r>
              <a:rPr lang="en-US" dirty="0" smtClean="0"/>
              <a:t>/year</a:t>
            </a:r>
          </a:p>
          <a:p>
            <a:r>
              <a:rPr lang="en-US" dirty="0" smtClean="0"/>
              <a:t>t = total # of years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28800"/>
            <a:ext cx="2977671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05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410200" y="2362200"/>
            <a:ext cx="3429000" cy="1920240"/>
          </a:xfrm>
        </p:spPr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COMMONCRAFT VIDEO:  Saving</a:t>
            </a:r>
            <a:endParaRPr lang="en-US" sz="3600" dirty="0"/>
          </a:p>
        </p:txBody>
      </p:sp>
      <p:sp>
        <p:nvSpPr>
          <p:cNvPr id="19458" name="AutoShape 2" descr="data:image/jpeg;base64,/9j/4AAQSkZJRgABAQAAAQABAAD/2wBDAAkGBwgHBgkIBwgKCgkLDRYPDQwMDRsUFRAWIB0iIiAdHx8kKDQsJCYxJx8fLT0tMTU3Ojo6Iys/RD84QzQ5Ojf/2wBDAQoKCg0MDRoPDxo3JR8lNzc3Nzc3Nzc3Nzc3Nzc3Nzc3Nzc3Nzc3Nzc3Nzc3Nzc3Nzc3Nzc3Nzc3Nzc3Nzc3Nzf/wAARCACPAIgDASIAAhEBAxEB/8QAHAAAAQUBAQEAAAAAAAAAAAAAAAMEBQYHAQII/8QAVBAAAQMDAgQCBAYJDwsFAAAAAQIDBAAFERIhBgcTMSJBFFFhcRUWIzKBsxczN3JzkbGy0iUmJ0JTZHSDkpOho7TD0SQ0VWJjZYKElKLTQ0RHUnX/xAAXAQEBAQEAAAAAAAAAAAAAAAAAAwIB/8QAKxEAAgEBBgUEAgMAAAAAAAAAAAECAxESMTJScSEzQVGBE0KRsSIjYWKh/9oADAMBAAIRAxEAPwDcM15K0g7qA95rBOP40q+8zplvjPPdZK2220a1aAOileNOR5kmo+PbrZFmKj8TsSoODjrtBxxsffDVqT+LFRlVSdiRVUm1afRfUb/+6fxiudVv90R/KFZhbOWnDl0jJlW65NSmVdnGlFY/oVTr7Eds7+kH+Sf0q7flpZm7HuaIXmh/6qP5QqN4hvHwZbS9EQ3IkrWhtlouAAqUQASfIDOTjfA2qm/YhtRPieJH3p/SpRvlNaI6w/EkPtym92nB2SR229VFOb9ocV3OxLhxldY4lwpEVDJJ0KwhtLg9aQdRwfIkjNKR+MbraJqI3E0EFDhw26wBqVtnwgKIX5nAwrA2SaokThKzQ5z0G/RZMIg6lPMkqSz7FDuUd9KwMY74Iq1QeV3DFwjh2FczIbVhSXY7oV7QQQfpzXL0uwsXc0eLcIcuM1JjyWnGXUhSFpWMKFJzrvbYEdT8ybHZaSQCpTg7k4AHrJPlWJcT8M2u28QFricPrj6CW5DQBU+P2iyMAas5SoDzKVbAmpHhTlpOVEbnxOjalvnJU60VPdLySkdm/LJxqP8Aq9q3efY5dXcuz/MGGmSpqNbpTiUjPUeU2wFe5K1BX4wKlrHxXb7utDBS7DlqSVpjSdIUpI7lJSSlQ7dicZGcVQrtytsUVpyZd50VpBPiddCgSfeVZJqM4U4Rh3d2VaI4fRa+qH3TjSpoBJCEnc6VrJKyO4TgEAmsxnJ4o64pYM2wKSRkEEesV6rJfiXxbwgvq8JXRUiONzFcOUn2FCjj6UlJqUtfNKOw+mFxbBdtEnOkuqBLJPt2yn6Rj21pTT4Pgw4PFGjUUhDlxpsduTDkNSGHBqQ40sKSoewil62YCiiigMZW2TzwkrG3+WtD3j0ZFardLLb7q3pnRkOepfZQ+kb1lv8A81S1YO0xoZz+90VsVRgrZST7lptpRs7GOcYcBs2eQl60TJbC5QUMMuFslQxpzpIChk+YqFS9eLPOLV9ExUcbFUVJ6qfaUKVv/wANajx6MG1r9UjH5P8ACrBcLZDuTXSmx23U+Wobj3HuKODWUypL3FDsVvtF+bBtnE7rjndTJ8LifYUFWRUz8SnMY+GpX0g/pVS+aPAzFpsj18tj6m3Iq0FOSQ4nK0p8Kxv5034Y4avPEFmbntXO6pKiUkfCrvcf8VL9mZcTty3inwLZeeDLbFYVcrteVMojp3lOjBbBx2VqyMnFU5xqxMSS9EvF0lOq8OFMRmRjfGSsJUfZ3NSjnAV9WhSHZd0dT6lXRxQP0FVItcvbmySUJuCfYieofkVtWXVWl/B1U33XyN08vrzxclMyU+Law3lUZt1ClqUdsEgkED27E+oDvHP2O6WeYpvia4XFhCUjDkWU4lCvvVLWEq89shQ8we9TvxMvZ21Xj2fqo7+nQeA7474VSLppPdKrm4R/SunrLs/g56T7r5E7PwpY+JJnSY4nu6pTSOp0X2glZRkAlKlAkjcAlKsbirZH5esxUaYlzeZSVFRDbCEgk9ycDvVTjcsLsy4txiTIjKX85Tc1SCr3lJ3p4OXF+Uk/q3cEq8ibo9/jWvUt9rOen/KLP8Snf9OS/wCQP8aazeW0OeUmdOckaf3VlKvy1CJ5b30Aar7cMj1XN6vX2Or6rZV/uAH/AOk7XLy0sXP7Ib3Lgrifh2aJnCExtEdO5YYQEFQ8wps+BfvwDTuzc03Ijoh8X2x6I6nYyWmlaT7VIIyke7IpL7G19Of1wXD2Zub1N5nKm5y0D0m6OvqHYvTHFke4kbVy9JPgmbUY4No0+1Xe3XmP6RapseWznBWw4FAH1HHY+yisT4Vssjg/mnbYLchWJK3GnwlwqDiekVAHPqODRVoyUlaRknF2EotWOc03+HtfUIrZqxheDzpmDOD6e1/Z0Vs9Tp5pblKmWOxVOPCCi2pUM5kZH4qtXlVW46Gfg0/7dX5KtVUWLJlL5xD9ju6+9n61Fd5SBI4MjBJz8ovPvzXeb4J5eXYD1NfWoqN5eIuC+Alt2V2M1ND56a5KCtA3BOQCD2z9NTk/2IouWzQ8UYqqcYoV1oa1peV4FIAEJ2Q0pRI8mzqbXtss7Demrs7iF25JjQ25DBUktkPta22z0dSVatOD4wEk698kYHerEi60YFVFiVeJ640npSYQmJQrSpgdRhsr+acggK0jJznBNJN3W6Ny4LUt99Dqn2mumIw0OoJwpS1Y8Ktthkbdgc7AXSiqVeotzN4uYiiUWbk2mEpTZV8iNAPUSc+HA6oyP2xRTZyff4ttU1DTLMxqF8jHVEKm9IjZCivG6+rtpzny0+dAX6iqNdZvEkN9UaMt5xlK3NEpUfUpS9DSm0kIQcpKlOgnCfmgFQPecs8u4v3eXFlH5KJnUrSMOFwhSAMbjQnIPryDQE7RRRQGTXpKRzmsqgNzJXn+YNFcvJSeclmwd/Slg/zBoqdLB7spUxWyG7LevnXPG3hmNnt+90VsPlWQRCBzxuIOP84bx/06K2CuU80txPCOxWeNh8lAPqeP5pqzVV+PMeiQSfKRn/tVVo8qp1JlO5u4+x7ds+pr61FRnAFziWPgVyfOW4I7bwClNtKWrfSkeFIJO5FSnNsZ5fXbPkls/wBYmkeU4/WvkbAvHGPcKlLmLyVjy2P+Jb/JtcpluK2lYVFckEGK66V6SkafB8zOruRXuZxdAgtOvSmJCY7aVZkIQFNqWlouqQnBySEAnONJxjOdqf3GBb509pElboldFYSlp9bZU3lOrOkjIzppORw1aJBWHYmUKBHT1qCASjplQTnAVo8ORvg1YkN08TtrfcjJtk8yEOpYLQDeS6Ww6UZ14BCCCSTp3ABJ2pqriPh5yU1OVFKpfTX0nVRcO6Q2lzSCdxkLGB5nIqZessF5Tq1MqS46+JCnG3FJWHNAb1BQOQdACdvKmaLJYHJPTbhsqdZDKdKckI6JC2x6gUlYOPPPnQCbXFEfqaHWXykOdN19KAENkuLQgHKsnJQRsD69gadQL4ic3KKI0hhbDKXwl9KRrSsKKFDST30nbuPPFKiyW9KXEpYA6i0uL8ROVJWVg/ylE/TUbZYEG2Tp0J2ch6Y5GbLjIKhoYTqSk4KicbqGxxtsBQDNjjF30e0OSoqEF5txdwKCSI+hCj4R3OopOPYDTwcQw4CXEt2mU2+VOPPMIQ2FAAJUpxXiwdlA7EnyxnanEC0WGbETLhsNPR5SErDiSSHUhstpJ9Y0Ej6actWG3t6vknFKWhaFLcdUtSkqCQQSTnslI9mKAY/HG1+lvR0qWos51KBSc6SAvbOoac5JIGwOM1NQ5SJjS3GgrQlxbeVDGopUUkj2ZBpi5ZI4Q/6KS246hSNK1KW2NWyjozjJHn/icvLZCZttujQIwIZjNJaQCcnCRgZPmfbQGW3VIHOCzq3yZrn1CqKTuLmvnFaU47TnN/4lVFSpZfL+ylTHwjkf7uFw/hLX9nRWwisdjHPPKeP3y3/Z0VsQpTzS3E8I7FW4+OIcL8Or6tVWgdqqnMRQRbohPm8sD39JdWtPYVTqTKjza+57ePvEfnpqN4BtiLrwD6EqRKjode+2xXi04NJB2UNx2x7qkebn3O7z+CT+emmPALs+Ly7ZdtMVqbMDqtDLjvTSrK9/Fg4wMnt5VN8xeSi5bJ+/2V65vtFtTXSDQbcS4o5UOs0sjt5pQofSKaM8MPMyGgwthqIXll5pGftSXC4yEjGBpUdx2wSK8cZXBUJ2Kpy4sw2y2sqQ7MMUKO3iQ5pIUpOD4DgHOfKmDHFM5mVckPyo7TaXtUdU1vQdIjsKDeAR4lKWv17pVgHGBUmINcDXFNqVFfdaec1tlRU8nS8pKVgrUnolJKtW4UFHz1ZCSHvxTmLnyXXBCDL60qc0KUC7/m2rUNP+xX5nuPWa9XDiScth0xw0ZLb6ALc2dMgAOoGFEnACgT3x3HenF7uM9+xWqXbJGJL0lClBpOkOaUrUWiFZIyU6Tnce+gIy42N+I6xGZgtyElwiOAlZTFSZBX4CEkA6SMglIASMEipm82CXNuzk2M6wgOttR1686izlfWGw7kKSR7RUN8ZpjEidKElJYlqbcgtvIGltvQ52ypI8XT17nPiwAcUrK4muxLUxmOlTCHkJ6LQKlFKoodUtW+6UlROkDJ07bnFALo4VmtCMhHoqS10dEkLOthCDlTaBp+asbHcbKV6hTZ3gmW3AYjRVR0NNtsl1kKGl91LakKUrU2oEklByQSceRxStz4pmkXFmK7Ga6LLikvHSSlKUghzGvJSc+YAAI3NS1lvrs+9SoD5jkNhakFjxApCsAlWTgkEHBA88FQBNANrFa5TF7Wl1bjkSIw2UrcCvHJUgJcIJ7jSlJyPNxXnVpPajArtAY9clD7L1qHn8Ir+qVRXm6H9lm0n/AHmv6tVFRo5fL+ylXN4R7hDPPS5H1Po/s6a2AdqyKMEjnjcCMZLreff0E1rg7V2m/wApbieEdiq8wwDbopIBIdWRn8E5VpT80VUuZThbtkVQAPyrg3/AuVbUfNHuFbWJMqPN37nV5/BI/PTTbl1cIls5fRpdxktRYyFr1uvLCUpyvAyT7SKcc3duXd5/Bo/PTXOW0ZiTwJCakstvNLKlFDiQpJ8ZI2PtrL5iKLlvcn7hdosKS23LGGlNF7qdwMKQkDA7klYpNm/WuQ6yy26tTru4SWFgo8RT48jwHUCPFjcEVy8Q7e68w9OlJjkYbb1OJQFHqIWAM9zlsfRST3DcV6W1ILzwLb6nwBpB1FevAVjUkZ2IBGRsc1QmKq4gtGIykyQ4ZaW1MBttSi6FhSkEADJyEKPsCSa8K4ltKQvLrupCwkNiM4VuEhRBQnTlYOlWCkEHBprA4Vt8GRBKZUhxUBLfoyFrT4G0NuNpGwBICXVbncnG9dtvCEG3y2ZKH5C3WSghSynKtCXEjUQAVHDqskkk7UA7+MFoISfSU9PpdXq9NRbSnTqGV40g6dwknON8U8t86LcWlORFEhCihaVtlCkKx2KVAEbEHcdiD51DNcMWxtt62Ilu9F5kekRQ4nLo6YaC1bZ+akD1eEbVLWe1s2plbTJCi4vWtQbQjJwB2SAOwFAPghPqHbHahKQkkgAE98CvVFAFFFBoDHbmkJ5sWnHc3NZP82qilLyjTzYs507G5E5/ilUVGjle7+ylXN4Qk1qTz0n52BfZx7fkEitjHascXkc8pR8uuz9SmtiHalPNLcVMsdinc0QfgWOoftXXCf5hyrgj5ifcKqHNEpTYG1KUAAtzc/gHatzX2tH3oqnUmVLm6M8u7z7Gkn/vTTTgaPKuHLmNHgTnLc+SdEhttK1IAXk4CttxkfTTzm19zy9fgU/npo5V78Fwz5FS/wAtYfMXkouWx1xPBfkOsuMQ35CksONameirOrGULQ7gFKsDcEEY9VRbtv4jfugShUiG0pBZLjMjLTaeh4VJSV42cwMaM7HKiDirx5VTuJr1dIVxntQlOJQxFZW0rpNqaS4tS0/KEkKCfCnJHYZ3qpMUahXyYY7s5MiMZISuS01Jx0cr3bCknySAMp88kb0yQ5cI91gRZL0xUoOspSEy/CGcnVrRq8ZITnVg9+43qQl8UPlUtmFCJW0pTaHHCoIKkrSkgnTjzOME9twK58altIcUuEpxLXhLmvcqU+tpKQEpJIyjJOO3kTQBdLVLTdZcyO1PdZkKR1ERZhbWrS2QnTlY0gKxkAjOc770/wCHIVxZkTH7s+848stJQC9lsAMt6ilI2GV698ZPuxTI8WPKSgtWpROttC0re0FKlvFoYBTkjIzvg48s7V2Pxcl6UmOID2UuBp4pKiELK1I2OnBAKe5IOOwPagLTRVSi8Uyps2DGbgoZL3o7q9b2r5F5DxTjA+cC0cjt7fVbaAKDRXDQGTcR+HmvZR/vAH8bRor3xSkjmvYj65yPqlUVKjg92UqYrZDZSR9nGXn90ZP9SmtfFZFxrY+JbTx45xZaIapcVSUZSyAtaNKNJyjuR7s1M8Pc0oE5fQuDKmnknC9AOUH/AFkHcVlNU5Nvqdac0rOhI81sfFxvOnHVWfF2+0O96uLX2pH3oqh8x7hCufDDbkOS082VvZKVdsR3u/qq9tfakfeiqppu1E2msSp83Pud3r8Cn89Nc5UHPBcQHuFKH9NHN37nV5/BI/PTSXKJZXwc1k9nlisPmLybXLZdqRXFjuKdUtltRdQEOEpB1p32PrG5/GaWoqpMYLstrWXiu3RVF9Bbdyyk9RBABSrbcEADHsFKfBkDpONehx+m4nStHTGFDJOCPMZUT7yad0UA0atcBptLbUKOhCdOEpbAA0q1D8SiT79658E27rof9BjdZskoc6SdSSSSSDjzKlH6T66eUUA0+DIB0ZhR/kw2EfJjw6MlGPVpycerJp3RRQBXDXaD2oDKeKR+yvYd/wD3iPqlUV44lUVc27IM7CakY/ilUVKlg92UqYrZGs4qB4j4QsXEaR8K29tx1PzH0EodR7lDep6iqkzHL7yuvUFK18PT257GhxIjzDodSFIUjZwDxY1djj316tXMy6WF9Nu4vt0llYOlKnUBCiPWFfNV9FbDTW4W6Hcoy41wjNSWFjCm3UBQP46m6a6cDd99eJnvMPii03zltdzCljqKaQekrZf2xPl6qlOT6dPBzfqL6z+SoTiXk5DktPfF24vW4OYzGdy6ycHO2fEn8dI2jgnjW1wUxY86AhKNxomugEnucdPb+msNTTTstNpwaawNYorNxYeYaTgXKBpxuTLcP93XsWPmD/pOB9Mlz9Cu356TNyOo0XNFZ98CcwPK72/6XnP0KSNg4/1Am7Qf+od/QpfnpFyOo0ais3+L/MHJ/VaDj1eku/oV34v8fjc3SCf+ad/Qpfnp/wBFyOo0eis0PD/MTJxcoBH8Nd/8dAsXMbzn20e6c6f7ul+ekXI6jS6M1m3wJzHAGm5W4f8ANOH+7r38E8yQBpuNqP30lz/xUvy0i5HURfEO3N+zD9+g/wBSaKcQOCeLX+NLbfb7Jtq0RXuovovLUojQUgAdNI8/XRWqcWlxOTab4H//2Q=="/>
          <p:cNvSpPr>
            <a:spLocks noChangeAspect="1" noChangeArrowheads="1"/>
          </p:cNvSpPr>
          <p:nvPr/>
        </p:nvSpPr>
        <p:spPr bwMode="auto">
          <a:xfrm>
            <a:off x="63500" y="-569913"/>
            <a:ext cx="1104900" cy="1162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0" name="Picture 4" descr="http://public-commoncraft.s3.amazonaws.com/FinancialBasicsP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90600"/>
            <a:ext cx="3810000" cy="4001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terms….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5257800" cy="48463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PRINCIPAL</a:t>
            </a:r>
          </a:p>
          <a:p>
            <a:pPr lvl="2"/>
            <a:r>
              <a:rPr lang="en-US" sz="3600" dirty="0" smtClean="0"/>
              <a:t>Refers to the amount of money you deposit in your account to begin saving</a:t>
            </a:r>
            <a:endParaRPr lang="en-US" sz="3600" dirty="0"/>
          </a:p>
        </p:txBody>
      </p:sp>
      <p:pic>
        <p:nvPicPr>
          <p:cNvPr id="5122" name="Picture 2" descr="http://rtcinsurance.files.wordpress.com/2011/05/mo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057400"/>
            <a:ext cx="2695575" cy="26955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terms….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WITHDRAWAL</a:t>
            </a:r>
          </a:p>
          <a:p>
            <a:pPr lvl="2"/>
            <a:r>
              <a:rPr lang="en-US" sz="3600" dirty="0" smtClean="0"/>
              <a:t>Anytime you take money out of your account</a:t>
            </a:r>
          </a:p>
          <a:p>
            <a:pPr lvl="2"/>
            <a:endParaRPr lang="en-US" sz="3600" dirty="0" smtClean="0"/>
          </a:p>
          <a:p>
            <a:pPr lvl="3"/>
            <a:r>
              <a:rPr lang="en-US" sz="3600" dirty="0" smtClean="0"/>
              <a:t>(reduces your principal)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terms….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DEPOSIT</a:t>
            </a:r>
          </a:p>
          <a:p>
            <a:endParaRPr lang="en-US" sz="3600" dirty="0" smtClean="0"/>
          </a:p>
          <a:p>
            <a:pPr lvl="2"/>
            <a:r>
              <a:rPr lang="en-US" sz="3600" dirty="0" smtClean="0"/>
              <a:t>When you add money to your account</a:t>
            </a:r>
          </a:p>
          <a:p>
            <a:pPr lvl="2"/>
            <a:endParaRPr lang="en-US" sz="3600" dirty="0" smtClean="0"/>
          </a:p>
          <a:p>
            <a:pPr lvl="3"/>
            <a:r>
              <a:rPr lang="en-US" sz="3600" dirty="0" smtClean="0"/>
              <a:t>(increase your principal)</a:t>
            </a:r>
            <a:endParaRPr lang="en-US" sz="3600" dirty="0"/>
          </a:p>
        </p:txBody>
      </p:sp>
      <p:pic>
        <p:nvPicPr>
          <p:cNvPr id="3074" name="Picture 2" descr="http://library.thinkquest.org/3643/images/deposi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8600"/>
            <a:ext cx="36576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81000"/>
            <a:ext cx="5114778" cy="6172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The difference between saving money in a jar at home and in a savings account at a bank is how your principal grows.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At home, your money grows only when you add (deposit) more money in your jar.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In a savings account, your money grows not only when you deposit more money but when you accumulate INTEREST.</a:t>
            </a:r>
            <a:endParaRPr lang="en-US" sz="2800" dirty="0"/>
          </a:p>
        </p:txBody>
      </p:sp>
      <p:pic>
        <p:nvPicPr>
          <p:cNvPr id="1026" name="Picture 2" descr="http://www.pernchumchon.com/wp-content/uploads/2010/03/A.-Money-Growing-on-Tre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2647950" cy="2857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terms….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</a:t>
            </a:r>
          </a:p>
          <a:p>
            <a:endParaRPr lang="en-US" dirty="0" smtClean="0"/>
          </a:p>
          <a:p>
            <a:pPr lvl="2"/>
            <a:r>
              <a:rPr lang="en-US" sz="2400" dirty="0" smtClean="0"/>
              <a:t>The money the bank pays you for leaving it in your savings account</a:t>
            </a:r>
          </a:p>
          <a:p>
            <a:pPr lvl="2"/>
            <a:r>
              <a:rPr lang="en-US" sz="2400" dirty="0" smtClean="0"/>
              <a:t>Kind of like loaning the bank your money</a:t>
            </a:r>
          </a:p>
          <a:p>
            <a:pPr lvl="3"/>
            <a:r>
              <a:rPr lang="en-US" sz="2400" dirty="0" smtClean="0"/>
              <a:t>1.  You give them money to “hold”</a:t>
            </a:r>
          </a:p>
          <a:p>
            <a:pPr lvl="3"/>
            <a:r>
              <a:rPr lang="en-US" sz="2400" dirty="0" smtClean="0"/>
              <a:t>2.  They pay you interest so your money grows</a:t>
            </a:r>
          </a:p>
          <a:p>
            <a:pPr lvl="3"/>
            <a:r>
              <a:rPr lang="en-US" sz="2400" dirty="0" smtClean="0"/>
              <a:t>3.  They are able to use your money to fund loans and investments to other people.</a:t>
            </a:r>
          </a:p>
          <a:p>
            <a:pPr lvl="3"/>
            <a:r>
              <a:rPr lang="en-US" sz="2400" dirty="0" smtClean="0"/>
              <a:t>4.  Everyone is happy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RATE</a:t>
            </a:r>
          </a:p>
          <a:p>
            <a:pPr lvl="2"/>
            <a:r>
              <a:rPr lang="en-US" sz="2400" dirty="0" smtClean="0"/>
              <a:t>The percentage amount of your principal that the bank agrees to pay into your account.</a:t>
            </a:r>
          </a:p>
          <a:p>
            <a:pPr lvl="2"/>
            <a:endParaRPr lang="en-US" sz="2400" dirty="0" smtClean="0"/>
          </a:p>
          <a:p>
            <a:pPr lvl="3"/>
            <a:r>
              <a:rPr lang="en-US" sz="2400" dirty="0" smtClean="0"/>
              <a:t>APR= Annual Percentage Rate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1.  FIXED- Unchanging, guarantees the same percentage of interest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2.  VARIABLE-  Can go up and down and is usually determined by economic conditions.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terms….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8382000" cy="4846320"/>
          </a:xfrm>
        </p:spPr>
        <p:txBody>
          <a:bodyPr/>
          <a:lstStyle/>
          <a:p>
            <a:r>
              <a:rPr lang="en-US" dirty="0" smtClean="0"/>
              <a:t>SIMPLE INTEREST</a:t>
            </a:r>
          </a:p>
          <a:p>
            <a:endParaRPr lang="en-US" dirty="0" smtClean="0"/>
          </a:p>
          <a:p>
            <a:pPr lvl="2"/>
            <a:r>
              <a:rPr lang="en-US" sz="2400" dirty="0" smtClean="0"/>
              <a:t>“Simple” fee paid to you on your principal</a:t>
            </a:r>
          </a:p>
          <a:p>
            <a:pPr lvl="2"/>
            <a:r>
              <a:rPr lang="en-US" sz="2400" dirty="0" smtClean="0"/>
              <a:t>Expressed as percentage of the principal over time.</a:t>
            </a:r>
          </a:p>
          <a:p>
            <a:pPr lvl="1"/>
            <a:endParaRPr lang="en-US" sz="2400" dirty="0" smtClean="0"/>
          </a:p>
          <a:p>
            <a:pPr lvl="2"/>
            <a:r>
              <a:rPr lang="en-US" sz="2400" dirty="0" smtClean="0"/>
              <a:t>HOW SIMPLE INTEREST IS CALCULATED:</a:t>
            </a:r>
          </a:p>
          <a:p>
            <a:pPr lvl="2"/>
            <a:endParaRPr lang="en-US" sz="2400" dirty="0" smtClean="0"/>
          </a:p>
          <a:p>
            <a:pPr lvl="3"/>
            <a:r>
              <a:rPr lang="en-US" sz="2400" dirty="0" smtClean="0"/>
              <a:t>Principal x Interest Rate x Time = Interest Earned</a:t>
            </a:r>
          </a:p>
          <a:p>
            <a:pPr lvl="3"/>
            <a:endParaRPr lang="en-US" dirty="0" smtClean="0"/>
          </a:p>
          <a:p>
            <a:pPr lvl="3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terms….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</TotalTime>
  <Words>579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Pay yourself first!</vt:lpstr>
      <vt:lpstr>PowerPoint Presentation</vt:lpstr>
      <vt:lpstr>Some key terms….</vt:lpstr>
      <vt:lpstr>Some key terms….</vt:lpstr>
      <vt:lpstr>Some key terms….</vt:lpstr>
      <vt:lpstr>PowerPoint Presentation</vt:lpstr>
      <vt:lpstr>Some key terms….</vt:lpstr>
      <vt:lpstr>Some key terms….</vt:lpstr>
      <vt:lpstr>Some key terms….</vt:lpstr>
      <vt:lpstr>SIMPLE INTEREST</vt:lpstr>
      <vt:lpstr>Some key terms….</vt:lpstr>
      <vt:lpstr>COMPOUND INTEREST</vt:lpstr>
      <vt:lpstr>Rule of 72</vt:lpstr>
      <vt:lpstr>Compound interest formula</vt:lpstr>
    </vt:vector>
  </TitlesOfParts>
  <Company>LCUSD#2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yourself first!</dc:title>
  <dc:creator>LeRoy Technology</dc:creator>
  <cp:lastModifiedBy>MARK EDMUNDSON</cp:lastModifiedBy>
  <cp:revision>8</cp:revision>
  <dcterms:created xsi:type="dcterms:W3CDTF">2012-01-17T14:54:53Z</dcterms:created>
  <dcterms:modified xsi:type="dcterms:W3CDTF">2012-01-30T18:37:23Z</dcterms:modified>
</cp:coreProperties>
</file>