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256" r:id="rId3"/>
    <p:sldId id="260"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6" r:id="rId18"/>
    <p:sldId id="273" r:id="rId19"/>
    <p:sldId id="277" r:id="rId20"/>
    <p:sldId id="275"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5050685E-36FC-47E1-AE74-016982DAA82D}" type="datetimeFigureOut">
              <a:rPr lang="en-US" smtClean="0"/>
              <a:t>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E6763-E7E3-4FBD-B2AA-84FAC3576B4A}"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50685E-36FC-47E1-AE74-016982DAA82D}" type="datetimeFigureOut">
              <a:rPr lang="en-US" smtClean="0"/>
              <a:t>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E6763-E7E3-4FBD-B2AA-84FAC3576B4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50685E-36FC-47E1-AE74-016982DAA82D}" type="datetimeFigureOut">
              <a:rPr lang="en-US" smtClean="0"/>
              <a:t>2/23/2012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D52E6763-E7E3-4FBD-B2AA-84FAC3576B4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50685E-36FC-47E1-AE74-016982DAA82D}" type="datetimeFigureOut">
              <a:rPr lang="en-US" smtClean="0"/>
              <a:t>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E6763-E7E3-4FBD-B2AA-84FAC3576B4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050685E-36FC-47E1-AE74-016982DAA82D}" type="datetimeFigureOut">
              <a:rPr lang="en-US" smtClean="0"/>
              <a:t>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E6763-E7E3-4FBD-B2AA-84FAC3576B4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050685E-36FC-47E1-AE74-016982DAA82D}" type="datetimeFigureOut">
              <a:rPr lang="en-US" smtClean="0"/>
              <a:t>2/23/2012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2E6763-E7E3-4FBD-B2AA-84FAC3576B4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050685E-36FC-47E1-AE74-016982DAA82D}" type="datetimeFigureOut">
              <a:rPr lang="en-US" smtClean="0"/>
              <a:t>2/23/2012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2E6763-E7E3-4FBD-B2AA-84FAC3576B4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050685E-36FC-47E1-AE74-016982DAA82D}" type="datetimeFigureOut">
              <a:rPr lang="en-US" smtClean="0"/>
              <a:t>2/23/2012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2E6763-E7E3-4FBD-B2AA-84FAC3576B4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50685E-36FC-47E1-AE74-016982DAA82D}" type="datetimeFigureOut">
              <a:rPr lang="en-US" smtClean="0"/>
              <a:t>2/23/2012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2E6763-E7E3-4FBD-B2AA-84FAC3576B4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050685E-36FC-47E1-AE74-016982DAA82D}" type="datetimeFigureOut">
              <a:rPr lang="en-US" smtClean="0"/>
              <a:t>2/23/2012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2E6763-E7E3-4FBD-B2AA-84FAC3576B4A}"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5050685E-36FC-47E1-AE74-016982DAA82D}" type="datetimeFigureOut">
              <a:rPr lang="en-US" smtClean="0"/>
              <a:t>2/23/2012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D52E6763-E7E3-4FBD-B2AA-84FAC3576B4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050685E-36FC-47E1-AE74-016982DAA82D}" type="datetimeFigureOut">
              <a:rPr lang="en-US" smtClean="0"/>
              <a:t>2/23/2012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52E6763-E7E3-4FBD-B2AA-84FAC3576B4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33400"/>
            <a:ext cx="8458200" cy="2819400"/>
          </a:xfrm>
        </p:spPr>
        <p:txBody>
          <a:bodyPr>
            <a:normAutofit fontScale="90000"/>
          </a:bodyPr>
          <a:lstStyle/>
          <a:p>
            <a:pPr algn="ctr"/>
            <a:r>
              <a:rPr lang="en-US" b="1" dirty="0" smtClean="0"/>
              <a:t>GOOD LUCK </a:t>
            </a:r>
            <a:r>
              <a:rPr lang="en-US" dirty="0" smtClean="0"/>
              <a:t/>
            </a:r>
            <a:br>
              <a:rPr lang="en-US" dirty="0" smtClean="0"/>
            </a:br>
            <a:r>
              <a:rPr lang="en-US" dirty="0" smtClean="0"/>
              <a:t>WRESTLERS </a:t>
            </a:r>
            <a:br>
              <a:rPr lang="en-US" dirty="0" smtClean="0"/>
            </a:br>
            <a:r>
              <a:rPr lang="en-US" dirty="0" smtClean="0"/>
              <a:t>&amp; </a:t>
            </a:r>
            <a:br>
              <a:rPr lang="en-US" dirty="0" smtClean="0"/>
            </a:br>
            <a:r>
              <a:rPr lang="en-US" dirty="0" smtClean="0"/>
              <a:t>BASKETBALL PLAYERS!!</a:t>
            </a:r>
            <a:endParaRPr lang="en-US" dirty="0"/>
          </a:p>
        </p:txBody>
      </p:sp>
      <p:sp>
        <p:nvSpPr>
          <p:cNvPr id="3" name="Subtitle 2"/>
          <p:cNvSpPr>
            <a:spLocks noGrp="1"/>
          </p:cNvSpPr>
          <p:nvPr>
            <p:ph type="subTitle" idx="1"/>
          </p:nvPr>
        </p:nvSpPr>
        <p:spPr>
          <a:xfrm>
            <a:off x="2133600" y="4876800"/>
            <a:ext cx="4953000" cy="1752600"/>
          </a:xfrm>
        </p:spPr>
        <p:txBody>
          <a:bodyPr/>
          <a:lstStyle/>
          <a:p>
            <a:pPr algn="ctr"/>
            <a:r>
              <a:rPr lang="en-US" dirty="0" smtClean="0"/>
              <a:t>GO PANTHERS!!!!</a:t>
            </a:r>
            <a:endParaRPr lang="en-US" dirty="0"/>
          </a:p>
        </p:txBody>
      </p:sp>
      <p:pic>
        <p:nvPicPr>
          <p:cNvPr id="1026" name="Picture 2" descr="http://web.me.com/rickbrown47/Site/Welcome_files/LeRoy%20Panthers%20Logo.jpg"/>
          <p:cNvPicPr>
            <a:picLocks noChangeAspect="1" noChangeArrowheads="1"/>
          </p:cNvPicPr>
          <p:nvPr/>
        </p:nvPicPr>
        <p:blipFill>
          <a:blip r:embed="rId2" cstate="print"/>
          <a:srcRect/>
          <a:stretch>
            <a:fillRect/>
          </a:stretch>
        </p:blipFill>
        <p:spPr bwMode="auto">
          <a:xfrm>
            <a:off x="3429000" y="3810000"/>
            <a:ext cx="2678935" cy="165934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AGGREGATE SUPPLY</a:t>
            </a:r>
            <a:endParaRPr lang="en-US" dirty="0"/>
          </a:p>
        </p:txBody>
      </p:sp>
      <p:sp>
        <p:nvSpPr>
          <p:cNvPr id="3" name="Text Placeholder 2"/>
          <p:cNvSpPr>
            <a:spLocks noGrp="1"/>
          </p:cNvSpPr>
          <p:nvPr>
            <p:ph type="body" idx="1"/>
          </p:nvPr>
        </p:nvSpPr>
        <p:spPr>
          <a:xfrm>
            <a:off x="685800" y="2819400"/>
            <a:ext cx="8022336" cy="3429000"/>
          </a:xfrm>
        </p:spPr>
        <p:txBody>
          <a:bodyPr>
            <a:normAutofit/>
          </a:bodyPr>
          <a:lstStyle/>
          <a:p>
            <a:pPr>
              <a:buFont typeface="Arial" pitchFamily="34" charset="0"/>
              <a:buChar char="•"/>
            </a:pPr>
            <a:r>
              <a:rPr lang="en-US" sz="2800" dirty="0" smtClean="0">
                <a:solidFill>
                  <a:schemeClr val="bg2">
                    <a:lumMod val="50000"/>
                  </a:schemeClr>
                </a:solidFill>
              </a:rPr>
              <a:t>The total amount of goods and services produced throughout the economy.</a:t>
            </a:r>
          </a:p>
          <a:p>
            <a:pPr>
              <a:buFont typeface="Arial" pitchFamily="34" charset="0"/>
              <a:buChar char="•"/>
            </a:pPr>
            <a:endParaRPr lang="en-US" sz="2800" dirty="0" smtClean="0">
              <a:solidFill>
                <a:schemeClr val="bg2">
                  <a:lumMod val="50000"/>
                </a:schemeClr>
              </a:solidFill>
            </a:endParaRPr>
          </a:p>
          <a:p>
            <a:pPr>
              <a:buFont typeface="Arial" pitchFamily="34" charset="0"/>
              <a:buChar char="•"/>
            </a:pPr>
            <a:r>
              <a:rPr lang="en-US" sz="2800" dirty="0" smtClean="0">
                <a:solidFill>
                  <a:schemeClr val="bg2">
                    <a:lumMod val="50000"/>
                  </a:schemeClr>
                </a:solidFill>
              </a:rPr>
              <a:t>The law of supply says that quantity supplied increases as prices rise.</a:t>
            </a:r>
            <a:endParaRPr lang="en-US" sz="2800" dirty="0">
              <a:solidFill>
                <a:schemeClr val="bg2">
                  <a:lumMod val="5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AGGREGATE DEMAND</a:t>
            </a:r>
            <a:endParaRPr lang="en-US" dirty="0"/>
          </a:p>
        </p:txBody>
      </p:sp>
      <p:sp>
        <p:nvSpPr>
          <p:cNvPr id="3" name="Text Placeholder 2"/>
          <p:cNvSpPr>
            <a:spLocks noGrp="1"/>
          </p:cNvSpPr>
          <p:nvPr>
            <p:ph type="body" idx="1"/>
          </p:nvPr>
        </p:nvSpPr>
        <p:spPr>
          <a:xfrm>
            <a:off x="685800" y="2971800"/>
            <a:ext cx="8022336" cy="3581400"/>
          </a:xfrm>
        </p:spPr>
        <p:txBody>
          <a:bodyPr>
            <a:normAutofit/>
          </a:bodyPr>
          <a:lstStyle/>
          <a:p>
            <a:pPr>
              <a:buFont typeface="Arial" pitchFamily="34" charset="0"/>
              <a:buChar char="•"/>
            </a:pPr>
            <a:r>
              <a:rPr lang="en-US" sz="2800" dirty="0" smtClean="0">
                <a:solidFill>
                  <a:schemeClr val="bg2">
                    <a:lumMod val="50000"/>
                  </a:schemeClr>
                </a:solidFill>
              </a:rPr>
              <a:t>The total amount of spending by individuals and businesses throughout the economy.</a:t>
            </a:r>
          </a:p>
          <a:p>
            <a:pPr>
              <a:buFont typeface="Arial" pitchFamily="34" charset="0"/>
              <a:buChar char="•"/>
            </a:pPr>
            <a:endParaRPr lang="en-US" sz="2800" dirty="0" smtClean="0">
              <a:solidFill>
                <a:schemeClr val="bg2">
                  <a:lumMod val="50000"/>
                </a:schemeClr>
              </a:solidFill>
            </a:endParaRPr>
          </a:p>
          <a:p>
            <a:pPr>
              <a:buFont typeface="Arial" pitchFamily="34" charset="0"/>
              <a:buChar char="•"/>
            </a:pPr>
            <a:r>
              <a:rPr lang="en-US" sz="2800" dirty="0" smtClean="0">
                <a:solidFill>
                  <a:schemeClr val="bg2">
                    <a:lumMod val="50000"/>
                  </a:schemeClr>
                </a:solidFill>
              </a:rPr>
              <a:t>The law of demand applies to aggregate demand, which means that there is a greater aggregate quantity of products demanded when the price level is lower.</a:t>
            </a:r>
          </a:p>
          <a:p>
            <a:pPr>
              <a:buFont typeface="Arial" pitchFamily="34" charset="0"/>
              <a:buChar char="•"/>
            </a:pPr>
            <a:endParaRPr lang="en-US" sz="2800" dirty="0" smtClean="0">
              <a:solidFill>
                <a:schemeClr val="bg2">
                  <a:lumMod val="50000"/>
                </a:schemeClr>
              </a:solidFill>
            </a:endParaRPr>
          </a:p>
          <a:p>
            <a:pPr>
              <a:buFont typeface="Arial" pitchFamily="34" charset="0"/>
              <a:buChar char="•"/>
            </a:pPr>
            <a:endParaRPr lang="en-US" sz="2800" dirty="0">
              <a:solidFill>
                <a:schemeClr val="bg2">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INFLATION</a:t>
            </a:r>
            <a:endParaRPr lang="en-US" dirty="0"/>
          </a:p>
        </p:txBody>
      </p:sp>
      <p:sp>
        <p:nvSpPr>
          <p:cNvPr id="3" name="Text Placeholder 2"/>
          <p:cNvSpPr>
            <a:spLocks noGrp="1"/>
          </p:cNvSpPr>
          <p:nvPr>
            <p:ph type="body" idx="1"/>
          </p:nvPr>
        </p:nvSpPr>
        <p:spPr>
          <a:xfrm>
            <a:off x="762000" y="2819400"/>
            <a:ext cx="8022336" cy="3810000"/>
          </a:xfrm>
        </p:spPr>
        <p:txBody>
          <a:bodyPr>
            <a:normAutofit fontScale="92500" lnSpcReduction="20000"/>
          </a:bodyPr>
          <a:lstStyle/>
          <a:p>
            <a:pPr>
              <a:buFont typeface="Arial" pitchFamily="34" charset="0"/>
              <a:buChar char="•"/>
            </a:pPr>
            <a:r>
              <a:rPr lang="en-US" sz="2800" dirty="0" smtClean="0">
                <a:solidFill>
                  <a:schemeClr val="bg2">
                    <a:lumMod val="50000"/>
                  </a:schemeClr>
                </a:solidFill>
              </a:rPr>
              <a:t>An increase in the average price level of all products in an economy is called inflation. </a:t>
            </a:r>
          </a:p>
          <a:p>
            <a:pPr>
              <a:buFont typeface="Arial" pitchFamily="34" charset="0"/>
              <a:buChar char="•"/>
            </a:pPr>
            <a:endParaRPr lang="en-US" sz="2800" dirty="0" smtClean="0">
              <a:solidFill>
                <a:schemeClr val="bg2">
                  <a:lumMod val="50000"/>
                </a:schemeClr>
              </a:solidFill>
            </a:endParaRPr>
          </a:p>
          <a:p>
            <a:pPr>
              <a:buFont typeface="Arial" pitchFamily="34" charset="0"/>
              <a:buChar char="•"/>
            </a:pPr>
            <a:r>
              <a:rPr lang="en-US" sz="2800" dirty="0" smtClean="0">
                <a:solidFill>
                  <a:schemeClr val="bg2">
                    <a:lumMod val="50000"/>
                  </a:schemeClr>
                </a:solidFill>
              </a:rPr>
              <a:t>Usually, inflation occurs when aggregate demand increases faster than aggregate supply.</a:t>
            </a:r>
          </a:p>
          <a:p>
            <a:pPr>
              <a:buFont typeface="Arial" pitchFamily="34" charset="0"/>
              <a:buChar char="•"/>
            </a:pPr>
            <a:endParaRPr lang="en-US" sz="2800" dirty="0" smtClean="0">
              <a:solidFill>
                <a:schemeClr val="bg2">
                  <a:lumMod val="50000"/>
                </a:schemeClr>
              </a:solidFill>
            </a:endParaRPr>
          </a:p>
          <a:p>
            <a:pPr>
              <a:buFont typeface="Arial" pitchFamily="34" charset="0"/>
              <a:buChar char="•"/>
            </a:pPr>
            <a:r>
              <a:rPr lang="en-US" sz="2800" dirty="0" smtClean="0">
                <a:solidFill>
                  <a:schemeClr val="bg2">
                    <a:lumMod val="50000"/>
                  </a:schemeClr>
                </a:solidFill>
              </a:rPr>
              <a:t>When quantity demanded exceeds quantity supplied, consumers must compete for limited products and prices go up.</a:t>
            </a:r>
          </a:p>
          <a:p>
            <a:pPr>
              <a:buFont typeface="Arial" pitchFamily="34" charset="0"/>
              <a:buChar char="•"/>
            </a:pPr>
            <a:endParaRPr lang="en-US" sz="2800" dirty="0" smtClean="0">
              <a:solidFill>
                <a:schemeClr val="bg2">
                  <a:lumMod val="50000"/>
                </a:schemeClr>
              </a:solidFill>
            </a:endParaRPr>
          </a:p>
          <a:p>
            <a:pPr>
              <a:buFont typeface="Arial" pitchFamily="34" charset="0"/>
              <a:buChar char="•"/>
            </a:pPr>
            <a:r>
              <a:rPr lang="en-US" sz="2800" dirty="0" smtClean="0">
                <a:solidFill>
                  <a:schemeClr val="bg2">
                    <a:lumMod val="50000"/>
                  </a:schemeClr>
                </a:solidFill>
              </a:rPr>
              <a:t>As prices increase, the amount that a dollar buys decreases.</a:t>
            </a:r>
            <a:endParaRPr lang="en-US" sz="2800" dirty="0">
              <a:solidFill>
                <a:schemeClr val="bg2">
                  <a:lumMod val="5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DEFLATION</a:t>
            </a:r>
            <a:endParaRPr lang="en-US" dirty="0"/>
          </a:p>
        </p:txBody>
      </p:sp>
      <p:sp>
        <p:nvSpPr>
          <p:cNvPr id="3" name="Text Placeholder 2"/>
          <p:cNvSpPr>
            <a:spLocks noGrp="1"/>
          </p:cNvSpPr>
          <p:nvPr>
            <p:ph type="body" idx="1"/>
          </p:nvPr>
        </p:nvSpPr>
        <p:spPr>
          <a:xfrm>
            <a:off x="762000" y="2819400"/>
            <a:ext cx="8022336" cy="3810000"/>
          </a:xfrm>
        </p:spPr>
        <p:txBody>
          <a:bodyPr>
            <a:normAutofit fontScale="92500"/>
          </a:bodyPr>
          <a:lstStyle/>
          <a:p>
            <a:pPr>
              <a:buFont typeface="Arial" pitchFamily="34" charset="0"/>
              <a:buChar char="•"/>
            </a:pPr>
            <a:r>
              <a:rPr lang="en-US" sz="2800" dirty="0" smtClean="0">
                <a:solidFill>
                  <a:schemeClr val="bg2">
                    <a:lumMod val="50000"/>
                  </a:schemeClr>
                </a:solidFill>
              </a:rPr>
              <a:t>A decrease in the average price level of all goods and services in an economy is known as deflation.</a:t>
            </a:r>
          </a:p>
          <a:p>
            <a:pPr>
              <a:buFont typeface="Arial" pitchFamily="34" charset="0"/>
              <a:buChar char="•"/>
            </a:pPr>
            <a:endParaRPr lang="en-US" sz="2800" dirty="0" smtClean="0">
              <a:solidFill>
                <a:schemeClr val="bg2">
                  <a:lumMod val="50000"/>
                </a:schemeClr>
              </a:solidFill>
            </a:endParaRPr>
          </a:p>
          <a:p>
            <a:pPr>
              <a:buFont typeface="Arial" pitchFamily="34" charset="0"/>
              <a:buChar char="•"/>
            </a:pPr>
            <a:r>
              <a:rPr lang="en-US" sz="2800" dirty="0" smtClean="0">
                <a:solidFill>
                  <a:schemeClr val="bg2">
                    <a:lumMod val="50000"/>
                  </a:schemeClr>
                </a:solidFill>
              </a:rPr>
              <a:t>Deflation occurs when aggregate demand decreases more rapidly than aggregate supply.</a:t>
            </a:r>
          </a:p>
          <a:p>
            <a:pPr>
              <a:buFont typeface="Arial" pitchFamily="34" charset="0"/>
              <a:buChar char="•"/>
            </a:pPr>
            <a:endParaRPr lang="en-US" sz="2800" dirty="0" smtClean="0">
              <a:solidFill>
                <a:schemeClr val="bg2">
                  <a:lumMod val="50000"/>
                </a:schemeClr>
              </a:solidFill>
            </a:endParaRPr>
          </a:p>
          <a:p>
            <a:pPr>
              <a:buFont typeface="Arial" pitchFamily="34" charset="0"/>
              <a:buChar char="•"/>
            </a:pPr>
            <a:r>
              <a:rPr lang="en-US" sz="2800" dirty="0" smtClean="0">
                <a:solidFill>
                  <a:schemeClr val="bg2">
                    <a:lumMod val="50000"/>
                  </a:schemeClr>
                </a:solidFill>
              </a:rPr>
              <a:t>Sellers are then forced to lower prices to attract buyers.</a:t>
            </a:r>
          </a:p>
          <a:p>
            <a:pPr>
              <a:buFont typeface="Arial" pitchFamily="34" charset="0"/>
              <a:buChar char="•"/>
            </a:pPr>
            <a:endParaRPr lang="en-US" sz="2800" dirty="0" smtClean="0">
              <a:solidFill>
                <a:schemeClr val="bg2">
                  <a:lumMod val="50000"/>
                </a:schemeClr>
              </a:solidFill>
            </a:endParaRPr>
          </a:p>
          <a:p>
            <a:pPr>
              <a:buFont typeface="Arial" pitchFamily="34" charset="0"/>
              <a:buChar char="•"/>
            </a:pPr>
            <a:r>
              <a:rPr lang="en-US" sz="2800" dirty="0" smtClean="0">
                <a:solidFill>
                  <a:schemeClr val="bg2">
                    <a:lumMod val="50000"/>
                  </a:schemeClr>
                </a:solidFill>
              </a:rPr>
              <a:t>As prices decrease, the amount a dollar buys increases.</a:t>
            </a:r>
            <a:endParaRPr lang="en-US" sz="2800" dirty="0">
              <a:solidFill>
                <a:schemeClr val="bg2">
                  <a:lumMod val="5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Causes of Inflation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8077200" cy="1673352"/>
          </a:xfrm>
        </p:spPr>
        <p:txBody>
          <a:bodyPr>
            <a:normAutofit fontScale="90000"/>
          </a:bodyPr>
          <a:lstStyle/>
          <a:p>
            <a:pPr algn="ctr"/>
            <a:r>
              <a:rPr lang="en-US" dirty="0" smtClean="0"/>
              <a:t>Economists classify inflation into two general categories based on cause.  Demand Pull &amp; Cost Push Inflation.  Prices can either be pulled up by high demand, or pushed up by high production costs.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Demand-Pull Inflation</a:t>
            </a:r>
            <a:endParaRPr lang="en-US" dirty="0"/>
          </a:p>
        </p:txBody>
      </p:sp>
      <p:sp>
        <p:nvSpPr>
          <p:cNvPr id="3" name="Text Placeholder 2"/>
          <p:cNvSpPr>
            <a:spLocks noGrp="1"/>
          </p:cNvSpPr>
          <p:nvPr>
            <p:ph type="body" idx="1"/>
          </p:nvPr>
        </p:nvSpPr>
        <p:spPr>
          <a:xfrm>
            <a:off x="762000" y="2743200"/>
            <a:ext cx="8022336" cy="3657600"/>
          </a:xfrm>
        </p:spPr>
        <p:txBody>
          <a:bodyPr>
            <a:normAutofit lnSpcReduction="10000"/>
          </a:bodyPr>
          <a:lstStyle/>
          <a:p>
            <a:pPr>
              <a:buFont typeface="Arial" pitchFamily="34" charset="0"/>
              <a:buChar char="•"/>
            </a:pPr>
            <a:r>
              <a:rPr lang="en-US" sz="2800" dirty="0" smtClean="0">
                <a:solidFill>
                  <a:schemeClr val="bg2">
                    <a:lumMod val="50000"/>
                  </a:schemeClr>
                </a:solidFill>
              </a:rPr>
              <a:t>When aggregate demand increases faster than the economy’s productive capacity, demand-pull inflation results.</a:t>
            </a:r>
          </a:p>
          <a:p>
            <a:pPr>
              <a:buFont typeface="Arial" pitchFamily="34" charset="0"/>
              <a:buChar char="•"/>
            </a:pPr>
            <a:endParaRPr lang="en-US" sz="2800" dirty="0" smtClean="0">
              <a:solidFill>
                <a:schemeClr val="bg2">
                  <a:lumMod val="50000"/>
                </a:schemeClr>
              </a:solidFill>
            </a:endParaRPr>
          </a:p>
          <a:p>
            <a:pPr>
              <a:buFont typeface="Arial" pitchFamily="34" charset="0"/>
              <a:buChar char="•"/>
            </a:pPr>
            <a:r>
              <a:rPr lang="en-US" sz="2800" dirty="0" smtClean="0">
                <a:solidFill>
                  <a:schemeClr val="bg2">
                    <a:lumMod val="50000"/>
                  </a:schemeClr>
                </a:solidFill>
              </a:rPr>
              <a:t>As demand continues to increase, the prices of goods are pulled even higher.</a:t>
            </a:r>
          </a:p>
          <a:p>
            <a:pPr>
              <a:buFont typeface="Arial" pitchFamily="34" charset="0"/>
              <a:buChar char="•"/>
            </a:pPr>
            <a:endParaRPr lang="en-US" sz="2800" dirty="0" smtClean="0">
              <a:solidFill>
                <a:schemeClr val="bg2">
                  <a:lumMod val="50000"/>
                </a:schemeClr>
              </a:solidFill>
            </a:endParaRPr>
          </a:p>
          <a:p>
            <a:pPr>
              <a:buFont typeface="Arial" pitchFamily="34" charset="0"/>
              <a:buChar char="•"/>
            </a:pPr>
            <a:r>
              <a:rPr lang="en-US" sz="2800" dirty="0" smtClean="0">
                <a:solidFill>
                  <a:schemeClr val="bg2">
                    <a:lumMod val="50000"/>
                  </a:schemeClr>
                </a:solidFill>
              </a:rPr>
              <a:t>Demand pull inflation can result from an increase in the money supply or an increase in the use of credit.</a:t>
            </a:r>
            <a:endParaRPr lang="en-US" sz="2800" dirty="0">
              <a:solidFill>
                <a:schemeClr val="bg2">
                  <a:lumMod val="50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Demand-Pull Inflation</a:t>
            </a:r>
            <a:endParaRPr lang="en-US" dirty="0"/>
          </a:p>
        </p:txBody>
      </p:sp>
      <p:sp>
        <p:nvSpPr>
          <p:cNvPr id="3" name="Content Placeholder 2"/>
          <p:cNvSpPr>
            <a:spLocks noGrp="1"/>
          </p:cNvSpPr>
          <p:nvPr>
            <p:ph idx="1"/>
          </p:nvPr>
        </p:nvSpPr>
        <p:spPr/>
        <p:txBody>
          <a:bodyPr/>
          <a:lstStyle/>
          <a:p>
            <a:endParaRPr lang="en-US"/>
          </a:p>
        </p:txBody>
      </p:sp>
      <p:pic>
        <p:nvPicPr>
          <p:cNvPr id="16386" name="Picture 2" descr="As aggregate demand shifts to the right, the price level rises"/>
          <p:cNvPicPr>
            <a:picLocks noChangeAspect="1" noChangeArrowheads="1"/>
          </p:cNvPicPr>
          <p:nvPr/>
        </p:nvPicPr>
        <p:blipFill>
          <a:blip r:embed="rId2" cstate="print"/>
          <a:srcRect/>
          <a:stretch>
            <a:fillRect/>
          </a:stretch>
        </p:blipFill>
        <p:spPr bwMode="auto">
          <a:xfrm>
            <a:off x="304800" y="1600200"/>
            <a:ext cx="8600004" cy="4934139"/>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Push Inflation</a:t>
            </a:r>
            <a:endParaRPr lang="en-US" dirty="0"/>
          </a:p>
        </p:txBody>
      </p:sp>
      <p:sp>
        <p:nvSpPr>
          <p:cNvPr id="3" name="Text Placeholder 2"/>
          <p:cNvSpPr>
            <a:spLocks noGrp="1"/>
          </p:cNvSpPr>
          <p:nvPr>
            <p:ph type="body" idx="1"/>
          </p:nvPr>
        </p:nvSpPr>
        <p:spPr>
          <a:xfrm>
            <a:off x="533400" y="2667000"/>
            <a:ext cx="8022336" cy="3962400"/>
          </a:xfrm>
        </p:spPr>
        <p:txBody>
          <a:bodyPr>
            <a:normAutofit/>
          </a:bodyPr>
          <a:lstStyle/>
          <a:p>
            <a:pPr>
              <a:buFont typeface="Arial" pitchFamily="34" charset="0"/>
              <a:buChar char="•"/>
            </a:pPr>
            <a:r>
              <a:rPr lang="en-US" sz="2800" dirty="0" smtClean="0">
                <a:solidFill>
                  <a:schemeClr val="bg2">
                    <a:lumMod val="50000"/>
                  </a:schemeClr>
                </a:solidFill>
              </a:rPr>
              <a:t>When producers raise prices to cover higher resource costs, cost-push inflation results.</a:t>
            </a:r>
          </a:p>
          <a:p>
            <a:pPr>
              <a:buFont typeface="Arial" pitchFamily="34" charset="0"/>
              <a:buChar char="•"/>
            </a:pPr>
            <a:endParaRPr lang="en-US" sz="2800" dirty="0" smtClean="0">
              <a:solidFill>
                <a:schemeClr val="bg2">
                  <a:lumMod val="50000"/>
                </a:schemeClr>
              </a:solidFill>
            </a:endParaRPr>
          </a:p>
          <a:p>
            <a:pPr>
              <a:buFont typeface="Arial" pitchFamily="34" charset="0"/>
              <a:buChar char="•"/>
            </a:pPr>
            <a:r>
              <a:rPr lang="en-US" sz="2800" dirty="0" smtClean="0">
                <a:solidFill>
                  <a:schemeClr val="bg2">
                    <a:lumMod val="50000"/>
                  </a:schemeClr>
                </a:solidFill>
              </a:rPr>
              <a:t>Producers must set prices high enough to cover their costs and to earn a profit.</a:t>
            </a:r>
          </a:p>
          <a:p>
            <a:pPr>
              <a:buFont typeface="Arial" pitchFamily="34" charset="0"/>
              <a:buChar char="•"/>
            </a:pPr>
            <a:endParaRPr lang="en-US" sz="2800" dirty="0" smtClean="0">
              <a:solidFill>
                <a:schemeClr val="bg2">
                  <a:lumMod val="50000"/>
                </a:schemeClr>
              </a:solidFill>
            </a:endParaRPr>
          </a:p>
          <a:p>
            <a:pPr>
              <a:buFont typeface="Arial" pitchFamily="34" charset="0"/>
              <a:buChar char="•"/>
            </a:pPr>
            <a:r>
              <a:rPr lang="en-US" sz="2800" dirty="0" smtClean="0">
                <a:solidFill>
                  <a:schemeClr val="bg2">
                    <a:lumMod val="50000"/>
                  </a:schemeClr>
                </a:solidFill>
              </a:rPr>
              <a:t>Increased production costs push producers to raise prices even if demand has not increased.</a:t>
            </a:r>
            <a:endParaRPr lang="en-US" sz="2800" dirty="0">
              <a:solidFill>
                <a:schemeClr val="bg2">
                  <a:lumMod val="5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Push Inflation</a:t>
            </a:r>
            <a:endParaRPr lang="en-US" dirty="0"/>
          </a:p>
        </p:txBody>
      </p:sp>
      <p:sp>
        <p:nvSpPr>
          <p:cNvPr id="3" name="Content Placeholder 2"/>
          <p:cNvSpPr>
            <a:spLocks noGrp="1"/>
          </p:cNvSpPr>
          <p:nvPr>
            <p:ph idx="1"/>
          </p:nvPr>
        </p:nvSpPr>
        <p:spPr/>
        <p:txBody>
          <a:bodyPr/>
          <a:lstStyle/>
          <a:p>
            <a:endParaRPr lang="en-US"/>
          </a:p>
        </p:txBody>
      </p:sp>
      <p:pic>
        <p:nvPicPr>
          <p:cNvPr id="47106" name="Picture 2" descr="The aggregate supply curve shifts left because of the cost increase, therefore pushing prices up."/>
          <p:cNvPicPr>
            <a:picLocks noChangeAspect="1" noChangeArrowheads="1"/>
          </p:cNvPicPr>
          <p:nvPr/>
        </p:nvPicPr>
        <p:blipFill>
          <a:blip r:embed="rId2" cstate="print"/>
          <a:srcRect/>
          <a:stretch>
            <a:fillRect/>
          </a:stretch>
        </p:blipFill>
        <p:spPr bwMode="auto">
          <a:xfrm>
            <a:off x="457200" y="1752600"/>
            <a:ext cx="8305800" cy="469966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INFLATION</a:t>
            </a:r>
            <a:endParaRPr lang="en-US" dirty="0"/>
          </a:p>
        </p:txBody>
      </p:sp>
      <p:sp>
        <p:nvSpPr>
          <p:cNvPr id="3" name="Subtitle 2"/>
          <p:cNvSpPr>
            <a:spLocks noGrp="1"/>
          </p:cNvSpPr>
          <p:nvPr>
            <p:ph type="subTitle" idx="1"/>
          </p:nvPr>
        </p:nvSpPr>
        <p:spPr/>
        <p:txBody>
          <a:bodyPr/>
          <a:lstStyle/>
          <a:p>
            <a:r>
              <a:rPr lang="en-US" dirty="0" smtClean="0"/>
              <a:t>Chapter 11, Section 2</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Wage Price Spiral</a:t>
            </a:r>
            <a:endParaRPr lang="en-US" dirty="0"/>
          </a:p>
        </p:txBody>
      </p:sp>
      <p:sp>
        <p:nvSpPr>
          <p:cNvPr id="3" name="Text Placeholder 2"/>
          <p:cNvSpPr>
            <a:spLocks noGrp="1"/>
          </p:cNvSpPr>
          <p:nvPr>
            <p:ph type="body" idx="1"/>
          </p:nvPr>
        </p:nvSpPr>
        <p:spPr>
          <a:xfrm>
            <a:off x="685800" y="2743200"/>
            <a:ext cx="8022336" cy="3810000"/>
          </a:xfrm>
        </p:spPr>
        <p:txBody>
          <a:bodyPr>
            <a:normAutofit/>
          </a:bodyPr>
          <a:lstStyle/>
          <a:p>
            <a:pPr>
              <a:buFont typeface="Arial" pitchFamily="34" charset="0"/>
              <a:buChar char="•"/>
            </a:pPr>
            <a:r>
              <a:rPr lang="en-US" sz="2800" dirty="0" smtClean="0">
                <a:solidFill>
                  <a:schemeClr val="bg2">
                    <a:lumMod val="50000"/>
                  </a:schemeClr>
                </a:solidFill>
              </a:rPr>
              <a:t>The relationship between wages and prices can also cause cost-push inflation</a:t>
            </a:r>
          </a:p>
          <a:p>
            <a:pPr>
              <a:buFont typeface="Arial" pitchFamily="34" charset="0"/>
              <a:buChar char="•"/>
            </a:pPr>
            <a:endParaRPr lang="en-US" sz="2800" dirty="0" smtClean="0">
              <a:solidFill>
                <a:schemeClr val="bg2">
                  <a:lumMod val="50000"/>
                </a:schemeClr>
              </a:solidFill>
            </a:endParaRPr>
          </a:p>
          <a:p>
            <a:pPr>
              <a:buFont typeface="Arial" pitchFamily="34" charset="0"/>
              <a:buChar char="•"/>
            </a:pPr>
            <a:r>
              <a:rPr lang="en-US" sz="2800" dirty="0" smtClean="0">
                <a:solidFill>
                  <a:schemeClr val="bg2">
                    <a:lumMod val="50000"/>
                  </a:schemeClr>
                </a:solidFill>
              </a:rPr>
              <a:t>Suppose that a worker bargains for a wage increase</a:t>
            </a:r>
          </a:p>
          <a:p>
            <a:pPr>
              <a:buFont typeface="Arial" pitchFamily="34" charset="0"/>
              <a:buChar char="•"/>
            </a:pPr>
            <a:endParaRPr lang="en-US" sz="2800" dirty="0" smtClean="0">
              <a:solidFill>
                <a:schemeClr val="bg2">
                  <a:lumMod val="50000"/>
                </a:schemeClr>
              </a:solidFill>
            </a:endParaRPr>
          </a:p>
          <a:p>
            <a:pPr>
              <a:buFont typeface="Arial" pitchFamily="34" charset="0"/>
              <a:buChar char="•"/>
            </a:pPr>
            <a:r>
              <a:rPr lang="en-US" sz="2800" dirty="0" smtClean="0">
                <a:solidFill>
                  <a:schemeClr val="bg2">
                    <a:lumMod val="50000"/>
                  </a:schemeClr>
                </a:solidFill>
              </a:rPr>
              <a:t>Higher wages then encourage producers to raise their prices, continuing the cycle.</a:t>
            </a:r>
            <a:endParaRPr lang="en-US" sz="2800" dirty="0">
              <a:solidFill>
                <a:schemeClr val="bg2">
                  <a:lumMod val="50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Supply Shocks</a:t>
            </a:r>
            <a:endParaRPr lang="en-US" dirty="0"/>
          </a:p>
        </p:txBody>
      </p:sp>
      <p:sp>
        <p:nvSpPr>
          <p:cNvPr id="3" name="Text Placeholder 2"/>
          <p:cNvSpPr>
            <a:spLocks noGrp="1"/>
          </p:cNvSpPr>
          <p:nvPr>
            <p:ph type="body" idx="1"/>
          </p:nvPr>
        </p:nvSpPr>
        <p:spPr>
          <a:xfrm>
            <a:off x="685800" y="2743200"/>
            <a:ext cx="8022336" cy="3733800"/>
          </a:xfrm>
        </p:spPr>
        <p:txBody>
          <a:bodyPr>
            <a:normAutofit/>
          </a:bodyPr>
          <a:lstStyle/>
          <a:p>
            <a:pPr>
              <a:buFont typeface="Arial" pitchFamily="34" charset="0"/>
              <a:buChar char="•"/>
            </a:pPr>
            <a:r>
              <a:rPr lang="en-US" sz="2800" dirty="0" smtClean="0">
                <a:solidFill>
                  <a:schemeClr val="bg2">
                    <a:lumMod val="50000"/>
                  </a:schemeClr>
                </a:solidFill>
              </a:rPr>
              <a:t>Supply shock is an event that increases the cost of production for all or many firms resulting in overall higher prices.</a:t>
            </a:r>
          </a:p>
          <a:p>
            <a:pPr>
              <a:buFont typeface="Arial" pitchFamily="34" charset="0"/>
              <a:buChar char="•"/>
            </a:pPr>
            <a:endParaRPr lang="en-US" sz="2800" dirty="0" smtClean="0">
              <a:solidFill>
                <a:schemeClr val="bg2">
                  <a:lumMod val="50000"/>
                </a:schemeClr>
              </a:solidFill>
            </a:endParaRPr>
          </a:p>
          <a:p>
            <a:pPr>
              <a:buFont typeface="Arial" pitchFamily="34" charset="0"/>
              <a:buChar char="•"/>
            </a:pPr>
            <a:r>
              <a:rPr lang="en-US" sz="2800" dirty="0" smtClean="0">
                <a:solidFill>
                  <a:schemeClr val="bg2">
                    <a:lumMod val="50000"/>
                  </a:schemeClr>
                </a:solidFill>
              </a:rPr>
              <a:t>Crop failures, natural disasters, and political upheavals can cause supply shocks.</a:t>
            </a:r>
          </a:p>
          <a:p>
            <a:pPr>
              <a:buFont typeface="Arial" pitchFamily="34" charset="0"/>
              <a:buChar char="•"/>
            </a:pPr>
            <a:endParaRPr lang="en-US" sz="2800" dirty="0" smtClean="0">
              <a:solidFill>
                <a:schemeClr val="bg2">
                  <a:lumMod val="50000"/>
                </a:schemeClr>
              </a:solidFill>
            </a:endParaRPr>
          </a:p>
          <a:p>
            <a:pPr>
              <a:buFont typeface="Arial" pitchFamily="34" charset="0"/>
              <a:buChar char="•"/>
            </a:pPr>
            <a:endParaRPr lang="en-US" sz="2800" dirty="0">
              <a:solidFill>
                <a:schemeClr val="bg2">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143000"/>
            <a:ext cx="8458200" cy="1470025"/>
          </a:xfrm>
        </p:spPr>
        <p:txBody>
          <a:bodyPr>
            <a:noAutofit/>
          </a:bodyPr>
          <a:lstStyle/>
          <a:p>
            <a:pPr algn="ctr"/>
            <a:r>
              <a:rPr lang="en-US" sz="3600" dirty="0" smtClean="0"/>
              <a:t>You may have heard relatives talk about the good old days when a dollar would buy something. What happened to that dollar? Why won’t it buy as much as it did last month or last year? </a:t>
            </a:r>
            <a:endParaRPr lang="en-US" sz="3600" dirty="0"/>
          </a:p>
        </p:txBody>
      </p:sp>
      <p:sp>
        <p:nvSpPr>
          <p:cNvPr id="3" name="Subtitle 2"/>
          <p:cNvSpPr>
            <a:spLocks noGrp="1"/>
          </p:cNvSpPr>
          <p:nvPr>
            <p:ph type="subTitle" idx="1"/>
          </p:nvPr>
        </p:nvSpPr>
        <p:spPr>
          <a:xfrm>
            <a:off x="533400" y="5181600"/>
            <a:ext cx="8077200" cy="1499616"/>
          </a:xfrm>
        </p:spPr>
        <p:txBody>
          <a:bodyPr>
            <a:normAutofit/>
          </a:bodyPr>
          <a:lstStyle/>
          <a:p>
            <a:pPr algn="ctr"/>
            <a:r>
              <a:rPr lang="en-US" sz="3200" dirty="0" smtClean="0"/>
              <a:t>What happened is inflation.</a:t>
            </a: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066800"/>
            <a:ext cx="8458200" cy="3490912"/>
          </a:xfrm>
        </p:spPr>
        <p:txBody>
          <a:bodyPr>
            <a:normAutofit/>
          </a:bodyPr>
          <a:lstStyle/>
          <a:p>
            <a:pPr algn="ctr"/>
            <a:r>
              <a:rPr lang="en-US" dirty="0" smtClean="0"/>
              <a:t>When quantity demanded exceeds quantity supplied, prices go up and the purchasing power of a dollar goes down.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8077200" cy="1673352"/>
          </a:xfrm>
        </p:spPr>
        <p:txBody>
          <a:bodyPr>
            <a:normAutofit fontScale="90000"/>
          </a:bodyPr>
          <a:lstStyle/>
          <a:p>
            <a:pPr algn="ctr"/>
            <a:r>
              <a:rPr lang="en-US" dirty="0" smtClean="0"/>
              <a:t>Simply put, inflation is a rise in prices relative to money available. In other words, you can get less for your money than you used to be able to get.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8077200" cy="1673352"/>
          </a:xfrm>
        </p:spPr>
        <p:txBody>
          <a:bodyPr>
            <a:noAutofit/>
          </a:bodyPr>
          <a:lstStyle/>
          <a:p>
            <a:pPr algn="ctr"/>
            <a:r>
              <a:rPr lang="en-US" sz="3200" dirty="0" smtClean="0"/>
              <a:t>You buy a candy bar for 50 cents. A year later, you go to buy the same candy bar and it's 55 cents. You still have only 50 cents, but the price of the candy bar has gone up. We can say that </a:t>
            </a:r>
            <a:r>
              <a:rPr lang="en-US" sz="3200" i="1" dirty="0" smtClean="0">
                <a:solidFill>
                  <a:schemeClr val="tx1"/>
                </a:solidFill>
              </a:rPr>
              <a:t>inflation</a:t>
            </a:r>
            <a:r>
              <a:rPr lang="en-US" sz="3200" dirty="0" smtClean="0"/>
              <a:t> is at work. The price of that bar has been inflated. </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8077200" cy="1673352"/>
          </a:xfrm>
        </p:spPr>
        <p:txBody>
          <a:bodyPr>
            <a:normAutofit fontScale="90000"/>
          </a:bodyPr>
          <a:lstStyle/>
          <a:p>
            <a:pPr algn="ctr"/>
            <a:r>
              <a:rPr lang="en-US" sz="4400" dirty="0" smtClean="0"/>
              <a:t>People usually refer to inflation when they talk about the prices of large-ticket items, like cars and houses and stocks. But inflation also affects things like groceries and house supplies. It can also affect things like house payments and rent. </a:t>
            </a:r>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8077200" cy="1673352"/>
          </a:xfrm>
        </p:spPr>
        <p:txBody>
          <a:bodyPr>
            <a:normAutofit fontScale="90000"/>
          </a:bodyPr>
          <a:lstStyle/>
          <a:p>
            <a:pPr algn="ctr"/>
            <a:r>
              <a:rPr lang="en-US" dirty="0" smtClean="0"/>
              <a:t>When inflation rises but people's paychecks don't, this means that people have spend more of the money to buy the same things that they used to be able to buy for less.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EXAMINING PRICE FLUCTUATIONS</a:t>
            </a:r>
            <a:endParaRPr lang="en-US" dirty="0"/>
          </a:p>
        </p:txBody>
      </p:sp>
      <p:sp>
        <p:nvSpPr>
          <p:cNvPr id="3" name="Text Placeholder 2"/>
          <p:cNvSpPr>
            <a:spLocks noGrp="1"/>
          </p:cNvSpPr>
          <p:nvPr>
            <p:ph type="body" idx="1"/>
          </p:nvPr>
        </p:nvSpPr>
        <p:spPr>
          <a:xfrm>
            <a:off x="685800" y="2743200"/>
            <a:ext cx="8022336" cy="3733800"/>
          </a:xfrm>
        </p:spPr>
        <p:txBody>
          <a:bodyPr>
            <a:normAutofit/>
          </a:bodyPr>
          <a:lstStyle/>
          <a:p>
            <a:pPr>
              <a:buFont typeface="Arial" pitchFamily="34" charset="0"/>
              <a:buChar char="•"/>
            </a:pPr>
            <a:r>
              <a:rPr lang="en-US" sz="2800" dirty="0" smtClean="0">
                <a:solidFill>
                  <a:schemeClr val="bg2">
                    <a:lumMod val="50000"/>
                  </a:schemeClr>
                </a:solidFill>
              </a:rPr>
              <a:t>Price Level reflects prices throughout the economy at a particular time</a:t>
            </a:r>
          </a:p>
          <a:p>
            <a:pPr>
              <a:buFont typeface="Arial" pitchFamily="34" charset="0"/>
              <a:buChar char="•"/>
            </a:pPr>
            <a:endParaRPr lang="en-US" sz="2800" dirty="0" smtClean="0">
              <a:solidFill>
                <a:schemeClr val="bg2">
                  <a:lumMod val="50000"/>
                </a:schemeClr>
              </a:solidFill>
            </a:endParaRPr>
          </a:p>
          <a:p>
            <a:pPr>
              <a:buFont typeface="Arial" pitchFamily="34" charset="0"/>
              <a:buChar char="•"/>
            </a:pPr>
            <a:r>
              <a:rPr lang="en-US" sz="2800" dirty="0" smtClean="0">
                <a:solidFill>
                  <a:schemeClr val="bg2">
                    <a:lumMod val="50000"/>
                  </a:schemeClr>
                </a:solidFill>
              </a:rPr>
              <a:t>INFLATION and DELFATION refer to changes in the price level over time</a:t>
            </a:r>
          </a:p>
          <a:p>
            <a:pPr>
              <a:buFont typeface="Arial" pitchFamily="34" charset="0"/>
              <a:buChar char="•"/>
            </a:pPr>
            <a:endParaRPr lang="en-US" sz="2800" dirty="0">
              <a:solidFill>
                <a:schemeClr val="bg2">
                  <a:lumMod val="50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Custom 1">
      <a:dk1>
        <a:srgbClr val="A18346"/>
      </a:dk1>
      <a:lt1>
        <a:sysClr val="window" lastClr="FFFFFF"/>
      </a:lt1>
      <a:dk2>
        <a:srgbClr val="7B2D38"/>
      </a:dk2>
      <a:lt2>
        <a:srgbClr val="DEDEDE"/>
      </a:lt2>
      <a:accent1>
        <a:srgbClr val="A18346"/>
      </a:accent1>
      <a:accent2>
        <a:srgbClr val="A18346"/>
      </a:accent2>
      <a:accent3>
        <a:srgbClr val="A04DA3"/>
      </a:accent3>
      <a:accent4>
        <a:srgbClr val="C4652D"/>
      </a:accent4>
      <a:accent5>
        <a:srgbClr val="8B5D3D"/>
      </a:accent5>
      <a:accent6>
        <a:srgbClr val="5C92B5"/>
      </a:accent6>
      <a:hlink>
        <a:srgbClr val="67AFBD"/>
      </a:hlink>
      <a:folHlink>
        <a:srgbClr val="C2A874"/>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60</TotalTime>
  <Words>682</Words>
  <Application>Microsoft Office PowerPoint</Application>
  <PresentationFormat>On-screen Show (4:3)</PresentationFormat>
  <Paragraphs>65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Module</vt:lpstr>
      <vt:lpstr>GOOD LUCK  WRESTLERS  &amp;  BASKETBALL PLAYERS!!</vt:lpstr>
      <vt:lpstr>INFLATION</vt:lpstr>
      <vt:lpstr>You may have heard relatives talk about the good old days when a dollar would buy something. What happened to that dollar? Why won’t it buy as much as it did last month or last year? </vt:lpstr>
      <vt:lpstr>When quantity demanded exceeds quantity supplied, prices go up and the purchasing power of a dollar goes down.</vt:lpstr>
      <vt:lpstr>Simply put, inflation is a rise in prices relative to money available. In other words, you can get less for your money than you used to be able to get.  </vt:lpstr>
      <vt:lpstr>You buy a candy bar for 50 cents. A year later, you go to buy the same candy bar and it's 55 cents. You still have only 50 cents, but the price of the candy bar has gone up. We can say that inflation is at work. The price of that bar has been inflated. </vt:lpstr>
      <vt:lpstr>People usually refer to inflation when they talk about the prices of large-ticket items, like cars and houses and stocks. But inflation also affects things like groceries and house supplies. It can also affect things like house payments and rent.  </vt:lpstr>
      <vt:lpstr>When inflation rises but people's paychecks don't, this means that people have spend more of the money to buy the same things that they used to be able to buy for less.  </vt:lpstr>
      <vt:lpstr>EXAMINING PRICE FLUCTUATIONS</vt:lpstr>
      <vt:lpstr>AGGREGATE SUPPLY</vt:lpstr>
      <vt:lpstr>AGGREGATE DEMAND</vt:lpstr>
      <vt:lpstr>INFLATION</vt:lpstr>
      <vt:lpstr>DEFLATION</vt:lpstr>
      <vt:lpstr>The Causes of Inflation</vt:lpstr>
      <vt:lpstr>Economists classify inflation into two general categories based on cause.  Demand Pull &amp; Cost Push Inflation.  Prices can either be pulled up by high demand, or pushed up by high production costs.</vt:lpstr>
      <vt:lpstr>Demand-Pull Inflation</vt:lpstr>
      <vt:lpstr>Demand-Pull Inflation</vt:lpstr>
      <vt:lpstr>Cost- Push Inflation</vt:lpstr>
      <vt:lpstr>Cost- Push Inflation</vt:lpstr>
      <vt:lpstr>Wage Price Spiral</vt:lpstr>
      <vt:lpstr>Supply Shocks</vt:lpstr>
    </vt:vector>
  </TitlesOfParts>
  <Company>LCUSD#2</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LUCK  WRESTLERS  &amp;  BASKETBALL PLAYERS!!</dc:title>
  <dc:creator>LeRoy Technology</dc:creator>
  <cp:lastModifiedBy>LeRoy Technology</cp:lastModifiedBy>
  <cp:revision>7</cp:revision>
  <dcterms:created xsi:type="dcterms:W3CDTF">2012-02-23T14:32:06Z</dcterms:created>
  <dcterms:modified xsi:type="dcterms:W3CDTF">2012-02-23T15:32:39Z</dcterms:modified>
</cp:coreProperties>
</file>