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1E29B4-3B99-44D7-A9E1-CC35C2D916F8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CA0E1E-3544-489B-B8BA-538DA32ED4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Unions &amp;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8, Section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GRIEVANCE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GRIEVANCE: formal complaint</a:t>
            </a:r>
          </a:p>
          <a:p>
            <a:endParaRPr lang="en-US" dirty="0" smtClean="0"/>
          </a:p>
          <a:p>
            <a:r>
              <a:rPr lang="en-US" dirty="0" smtClean="0"/>
              <a:t>Resolved by committees that made up of representatives of the union and the management.</a:t>
            </a:r>
          </a:p>
          <a:p>
            <a:endParaRPr lang="en-US" dirty="0" smtClean="0"/>
          </a:p>
          <a:p>
            <a:r>
              <a:rPr lang="en-US" dirty="0" smtClean="0"/>
              <a:t>EX:  tour guide is not receiving as many tour assignments as she should.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THINKING AND WRITING CRITICALLY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Describe a dispute that you recently had with a friend, classmate, or your parents.</a:t>
            </a:r>
          </a:p>
          <a:p>
            <a:endParaRPr lang="en-US" dirty="0" smtClean="0"/>
          </a:p>
          <a:p>
            <a:r>
              <a:rPr lang="en-US" dirty="0" smtClean="0"/>
              <a:t>Identify 3-5 issues that relate to the dispute</a:t>
            </a:r>
          </a:p>
          <a:p>
            <a:endParaRPr lang="en-US" dirty="0" smtClean="0"/>
          </a:p>
          <a:p>
            <a:r>
              <a:rPr lang="en-US" dirty="0" smtClean="0"/>
              <a:t>What methods did you use to resolve the dispute?</a:t>
            </a:r>
          </a:p>
          <a:p>
            <a:endParaRPr lang="en-US" dirty="0" smtClean="0"/>
          </a:p>
          <a:p>
            <a:r>
              <a:rPr lang="en-US" dirty="0" smtClean="0"/>
              <a:t>How was your situation similar or different to that of a union?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MY ROOMMATE!  </a:t>
            </a:r>
            <a:endParaRPr lang="en-US" dirty="0"/>
          </a:p>
        </p:txBody>
      </p:sp>
      <p:pic>
        <p:nvPicPr>
          <p:cNvPr id="1026" name="Picture 2" descr="http://michaelhyatt.com/wp-content/uploads/2009/03/procedures-that-drive-customers-craz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6598708" cy="44196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Explosion 2 4"/>
          <p:cNvSpPr/>
          <p:nvPr/>
        </p:nvSpPr>
        <p:spPr>
          <a:xfrm>
            <a:off x="5715000" y="0"/>
            <a:ext cx="2971800" cy="2971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Ms. </a:t>
            </a:r>
            <a:r>
              <a:rPr lang="en-US" dirty="0" err="1" smtClean="0"/>
              <a:t>Soris</a:t>
            </a:r>
            <a:r>
              <a:rPr lang="en-US" dirty="0" smtClean="0"/>
              <a:t> pulling her hair out!!!!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>
            <a:off x="685800" y="3352800"/>
            <a:ext cx="2438400" cy="1828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Losing Patience</a:t>
            </a:r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 rot="20463303">
            <a:off x="237003" y="381337"/>
            <a:ext cx="2667000" cy="1905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Aggrivated</a:t>
            </a:r>
            <a:endParaRPr lang="en-US" dirty="0"/>
          </a:p>
        </p:txBody>
      </p:sp>
      <p:sp>
        <p:nvSpPr>
          <p:cNvPr id="8" name="Explosion 1 7"/>
          <p:cNvSpPr/>
          <p:nvPr/>
        </p:nvSpPr>
        <p:spPr>
          <a:xfrm>
            <a:off x="7086600" y="3276600"/>
            <a:ext cx="1752600" cy="2057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AHHH!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ROOMMATE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/>
          <a:lstStyle/>
          <a:p>
            <a:r>
              <a:rPr lang="en-US" dirty="0" smtClean="0"/>
              <a:t>RENT:  Late, Late, Late!!</a:t>
            </a:r>
          </a:p>
          <a:p>
            <a:endParaRPr lang="en-US" dirty="0" smtClean="0"/>
          </a:p>
          <a:p>
            <a:r>
              <a:rPr lang="en-US" dirty="0" smtClean="0"/>
              <a:t>LIVING CONDITIONS:  She’s a mess!!  (carpet, trash, dishes, etc.)</a:t>
            </a:r>
          </a:p>
          <a:p>
            <a:endParaRPr lang="en-US" dirty="0" smtClean="0"/>
          </a:p>
          <a:p>
            <a:r>
              <a:rPr lang="en-US" dirty="0" smtClean="0"/>
              <a:t>HOUSE SECURITY:  Doors unlocked, open, garage door!!!</a:t>
            </a:r>
          </a:p>
          <a:p>
            <a:endParaRPr lang="en-US" dirty="0" smtClean="0"/>
          </a:p>
          <a:p>
            <a:r>
              <a:rPr lang="en-US" dirty="0" smtClean="0"/>
              <a:t>ZERO CONTRIBUTIONS:  Trash bags, dishwasher soap, paper towels, etc.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RESOVE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Talked it out</a:t>
            </a:r>
          </a:p>
          <a:p>
            <a:endParaRPr lang="en-US" dirty="0" smtClean="0"/>
          </a:p>
          <a:p>
            <a:r>
              <a:rPr lang="en-US" dirty="0" smtClean="0"/>
              <a:t>Made sacrifices for each other</a:t>
            </a:r>
          </a:p>
          <a:p>
            <a:endParaRPr lang="en-US" dirty="0" smtClean="0"/>
          </a:p>
          <a:p>
            <a:r>
              <a:rPr lang="en-US" dirty="0" smtClean="0"/>
              <a:t>Negotiated several issues: rent, contributing to household items, etc.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THINKING AND WRITING CRITICALLY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Describe a dispute that you recently had with a friend, classmate, or your parents.</a:t>
            </a:r>
          </a:p>
          <a:p>
            <a:endParaRPr lang="en-US" dirty="0" smtClean="0"/>
          </a:p>
          <a:p>
            <a:r>
              <a:rPr lang="en-US" dirty="0" smtClean="0"/>
              <a:t>Identify 3-5 issues that relate to the dispute</a:t>
            </a:r>
          </a:p>
          <a:p>
            <a:endParaRPr lang="en-US" dirty="0" smtClean="0"/>
          </a:p>
          <a:p>
            <a:r>
              <a:rPr lang="en-US" dirty="0" smtClean="0"/>
              <a:t>What methods did you use to resolve the dispute?</a:t>
            </a:r>
          </a:p>
          <a:p>
            <a:endParaRPr lang="en-US" dirty="0" smtClean="0"/>
          </a:p>
          <a:p>
            <a:r>
              <a:rPr lang="en-US" dirty="0" smtClean="0"/>
              <a:t>How was your situation similar or different to that of a union?</a:t>
            </a:r>
            <a:endParaRPr lang="en-US" dirty="0"/>
          </a:p>
        </p:txBody>
      </p:sp>
      <p:pic>
        <p:nvPicPr>
          <p:cNvPr id="4" name="Picture 2" descr="http://michaelhyatt.com/wp-content/uploads/2009/03/procedures-that-drive-customers-craz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30492">
            <a:off x="6798924" y="4432147"/>
            <a:ext cx="1828800" cy="12248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UNION?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Unions are organizations of workers who pool their resources and efforts to secure: fair pay</a:t>
            </a:r>
          </a:p>
          <a:p>
            <a:pPr lvl="1"/>
            <a:r>
              <a:rPr lang="en-US" dirty="0" smtClean="0"/>
              <a:t>better benefits</a:t>
            </a:r>
          </a:p>
          <a:p>
            <a:pPr lvl="1"/>
            <a:r>
              <a:rPr lang="en-US" dirty="0" smtClean="0"/>
              <a:t>safe working conditions</a:t>
            </a:r>
          </a:p>
          <a:p>
            <a:pPr lvl="1"/>
            <a:r>
              <a:rPr lang="en-US" dirty="0" smtClean="0"/>
              <a:t>job security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MAJOR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Wages and Fringe Benefits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Working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Job Security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Union Security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Grievance Procedures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 and Fringe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WAGES</a:t>
            </a:r>
          </a:p>
          <a:p>
            <a:pPr lvl="1"/>
            <a:r>
              <a:rPr lang="en-US" dirty="0" smtClean="0"/>
              <a:t>Set by contract</a:t>
            </a:r>
          </a:p>
          <a:p>
            <a:pPr lvl="1"/>
            <a:r>
              <a:rPr lang="en-US" dirty="0" smtClean="0"/>
              <a:t>Type of position</a:t>
            </a:r>
          </a:p>
          <a:p>
            <a:pPr lvl="1"/>
            <a:r>
              <a:rPr lang="en-US" dirty="0" smtClean="0"/>
              <a:t>Number of years on the job</a:t>
            </a:r>
          </a:p>
          <a:p>
            <a:pPr lvl="1"/>
            <a:r>
              <a:rPr lang="en-US" dirty="0" smtClean="0"/>
              <a:t>Overtime policy (standard 40 hr. work week)</a:t>
            </a:r>
          </a:p>
          <a:p>
            <a:pPr lvl="1"/>
            <a:r>
              <a:rPr lang="en-US" dirty="0" smtClean="0"/>
              <a:t>COLA adjustment (Cost of Living Adjustment)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 &amp; Fringe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FRINGE BENEFITS</a:t>
            </a:r>
          </a:p>
          <a:p>
            <a:pPr lvl="1"/>
            <a:r>
              <a:rPr lang="en-US" dirty="0" smtClean="0"/>
              <a:t>Nonwage payments</a:t>
            </a:r>
          </a:p>
          <a:p>
            <a:pPr lvl="1"/>
            <a:r>
              <a:rPr lang="en-US" dirty="0" smtClean="0"/>
              <a:t>Sick days</a:t>
            </a:r>
          </a:p>
          <a:p>
            <a:pPr lvl="1"/>
            <a:r>
              <a:rPr lang="en-US" dirty="0" smtClean="0"/>
              <a:t>Holidays</a:t>
            </a:r>
          </a:p>
          <a:p>
            <a:pPr lvl="1"/>
            <a:r>
              <a:rPr lang="en-US" dirty="0" smtClean="0"/>
              <a:t>Vacation days</a:t>
            </a:r>
          </a:p>
          <a:p>
            <a:pPr lvl="1"/>
            <a:r>
              <a:rPr lang="en-US" dirty="0" smtClean="0"/>
              <a:t>Health &amp; life insurance</a:t>
            </a:r>
          </a:p>
          <a:p>
            <a:pPr lvl="1"/>
            <a:r>
              <a:rPr lang="en-US" dirty="0" smtClean="0"/>
              <a:t>Savings and retirement plans</a:t>
            </a:r>
          </a:p>
          <a:p>
            <a:pPr lvl="1"/>
            <a:r>
              <a:rPr lang="en-US" dirty="0" smtClean="0"/>
              <a:t>ESOP (Employee Stock Ownership)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 &amp; Safe workplace</a:t>
            </a:r>
          </a:p>
          <a:p>
            <a:r>
              <a:rPr lang="en-US" dirty="0" smtClean="0"/>
              <a:t>Clear work responsibilities</a:t>
            </a:r>
          </a:p>
          <a:p>
            <a:r>
              <a:rPr lang="en-US" dirty="0" smtClean="0"/>
              <a:t>Reasonable working hours</a:t>
            </a:r>
          </a:p>
          <a:p>
            <a:r>
              <a:rPr lang="en-US" dirty="0" smtClean="0"/>
              <a:t>Ease of contacting and gaining assistance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LAWS prohibit employers for firing an employee based on race, sex, religion, age, or union activity.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SENIORITY SYSTEM:  The holding of privileges based on the number of years a worker has been employed by a firm.</a:t>
            </a:r>
          </a:p>
          <a:p>
            <a:endParaRPr lang="en-US" dirty="0" smtClean="0"/>
          </a:p>
          <a:p>
            <a:r>
              <a:rPr lang="en-US" dirty="0" smtClean="0"/>
              <a:t>Workers with the least seniority will be the first to lose their jobs in the event that the company must reduce it’s workforce.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Larger class sizes ahead as teachers collect pink slips</a:t>
            </a:r>
          </a:p>
          <a:p>
            <a:pPr>
              <a:buNone/>
            </a:pPr>
            <a:r>
              <a:rPr lang="en-US" b="1" dirty="0" smtClean="0"/>
              <a:t>Effect on students may be minimal as the academic benefits of small class sizes remain </a:t>
            </a:r>
            <a:r>
              <a:rPr lang="en-US" b="1" dirty="0" smtClean="0"/>
              <a:t>unclear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		March </a:t>
            </a:r>
            <a:r>
              <a:rPr lang="en-US" dirty="0" smtClean="0"/>
              <a:t>28, 2010|By Lisa Black, Noreen Ahmed-</a:t>
            </a:r>
            <a:r>
              <a:rPr lang="en-US" dirty="0" err="1" smtClean="0"/>
              <a:t>Ullah</a:t>
            </a:r>
            <a:r>
              <a:rPr lang="en-US" dirty="0" smtClean="0"/>
              <a:t> </a:t>
            </a:r>
            <a:r>
              <a:rPr lang="en-US" dirty="0" smtClean="0"/>
              <a:t>	and 	</a:t>
            </a:r>
            <a:r>
              <a:rPr lang="en-US" dirty="0" err="1" smtClean="0"/>
              <a:t>Lolly</a:t>
            </a:r>
            <a:r>
              <a:rPr lang="en-US" dirty="0" smtClean="0"/>
              <a:t> </a:t>
            </a:r>
            <a:r>
              <a:rPr lang="en-US" dirty="0" err="1" smtClean="0"/>
              <a:t>Bowean</a:t>
            </a:r>
            <a:r>
              <a:rPr lang="en-US" dirty="0" smtClean="0"/>
              <a:t>, Tribune </a:t>
            </a:r>
            <a:r>
              <a:rPr lang="en-US" dirty="0" smtClean="0"/>
              <a:t>reporters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As </a:t>
            </a:r>
            <a:r>
              <a:rPr lang="en-US" dirty="0" smtClean="0"/>
              <a:t>thousands of Illinois teachers receive pink slips in this spring's brutal budget season, parents can do the math: Fewer teachers equals higher class sizes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Administrators </a:t>
            </a:r>
            <a:r>
              <a:rPr lang="en-US" dirty="0" smtClean="0"/>
              <a:t>have assured them that the modest increases being proposed at many schools won't make a significant difference — and research largely backs them up. Still, parents across the region are venting frustration at school board meetings and pleading for teachers to negotiate lower salaries to save jobs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i="1" dirty="0" smtClean="0"/>
              <a:t>Chicago Tribune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Secures the right to organize and join a union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470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Unions &amp; Management</vt:lpstr>
      <vt:lpstr>WHAT IS A UNION?</vt:lpstr>
      <vt:lpstr>5 MAJOR ISSUES</vt:lpstr>
      <vt:lpstr>Wages and Fringe Benefits</vt:lpstr>
      <vt:lpstr>Wages &amp; Fringe Benefits</vt:lpstr>
      <vt:lpstr>WORKING CONDITIONS</vt:lpstr>
      <vt:lpstr>JOB SECURITY</vt:lpstr>
      <vt:lpstr>Slide 8</vt:lpstr>
      <vt:lpstr>UNION SECURITY</vt:lpstr>
      <vt:lpstr>GRIEVANCE PROCEDURES</vt:lpstr>
      <vt:lpstr>THINKING AND WRITING CRITICALLY</vt:lpstr>
      <vt:lpstr>EXAMPLE:  MY ROOMMATE!  </vt:lpstr>
      <vt:lpstr>MY ROOMMATE</vt:lpstr>
      <vt:lpstr>METHODS TO RESOVE ISSUE</vt:lpstr>
      <vt:lpstr>THINKING AND WRITING CRITICALLY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Unions &amp; Management</dc:title>
  <dc:creator>LeRoy Technology</dc:creator>
  <cp:lastModifiedBy>LeRoy Technology</cp:lastModifiedBy>
  <cp:revision>5</cp:revision>
  <dcterms:created xsi:type="dcterms:W3CDTF">2012-01-09T15:05:31Z</dcterms:created>
  <dcterms:modified xsi:type="dcterms:W3CDTF">2012-01-09T15:37:44Z</dcterms:modified>
</cp:coreProperties>
</file>