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073491-C580-4296-9D91-AC9E6BF5439B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9DF2B0-298D-40A3-8C3F-AB73AABB330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BONDS &amp; FUTURES</a:t>
            </a:r>
            <a:endParaRPr lang="en-US" dirty="0"/>
          </a:p>
        </p:txBody>
      </p:sp>
      <p:pic>
        <p:nvPicPr>
          <p:cNvPr id="25602" name="Picture 2" descr="http://beforetherainband.com/webTV/images/mailedD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38400"/>
            <a:ext cx="4714875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Futures trading carries a very high risk</a:t>
            </a:r>
          </a:p>
          <a:p>
            <a:endParaRPr lang="en-US" dirty="0" smtClean="0"/>
          </a:p>
          <a:p>
            <a:r>
              <a:rPr lang="en-US" dirty="0" smtClean="0"/>
              <a:t>Investors must have specialized knowledge about the commodities being bought and sold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Traders accept an investors $$ today in exchange for a promise to deliver a commodity to the investor at a later date.  </a:t>
            </a:r>
          </a:p>
          <a:p>
            <a:endParaRPr lang="en-US" dirty="0" smtClean="0"/>
          </a:p>
          <a:p>
            <a:r>
              <a:rPr lang="en-US" dirty="0" smtClean="0"/>
              <a:t>Terms are usually stated in a contract.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HOGS- The Buyer (Investor)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Joanne agrees to pay a certain amount of money for a later delivery of hogs</a:t>
            </a:r>
          </a:p>
          <a:p>
            <a:endParaRPr lang="en-US" dirty="0" smtClean="0"/>
          </a:p>
          <a:p>
            <a:r>
              <a:rPr lang="en-US" dirty="0" smtClean="0"/>
              <a:t>She is hoping the price of hogs will increase so she can sell the hogs to turn a profit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HOGS- The Seller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hog owner is hoping the price of hogs will drop so he will make a profit</a:t>
            </a:r>
          </a:p>
          <a:p>
            <a:endParaRPr lang="en-US" dirty="0" smtClean="0"/>
          </a:p>
          <a:p>
            <a:r>
              <a:rPr lang="en-US" dirty="0" smtClean="0"/>
              <a:t>If the hog owner had not sold the bogs in the advance, he or she would have received the later, lower market price.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BUY BONDS?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Corporate and Government bonds are other forms of investment.</a:t>
            </a:r>
          </a:p>
          <a:p>
            <a:endParaRPr lang="en-US" dirty="0" smtClean="0"/>
          </a:p>
          <a:p>
            <a:r>
              <a:rPr lang="en-US" dirty="0" smtClean="0"/>
              <a:t>Return is usually lower than stock dividends but generally offer less risk</a:t>
            </a:r>
          </a:p>
          <a:p>
            <a:endParaRPr lang="en-US" dirty="0" smtClean="0"/>
          </a:p>
          <a:p>
            <a:r>
              <a:rPr lang="en-US" dirty="0" smtClean="0"/>
              <a:t>** If a company goes out of business, bond holders must be paid before stockholders.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 sell bonds to raise large sums of money that might be difficult to obtain from a bank</a:t>
            </a:r>
          </a:p>
          <a:p>
            <a:endParaRPr lang="en-US" dirty="0" smtClean="0"/>
          </a:p>
          <a:p>
            <a:r>
              <a:rPr lang="en-US" dirty="0" smtClean="0"/>
              <a:t>Come in units:</a:t>
            </a:r>
          </a:p>
          <a:p>
            <a:pPr lvl="2"/>
            <a:r>
              <a:rPr lang="en-US" dirty="0" smtClean="0"/>
              <a:t>$1,000</a:t>
            </a:r>
          </a:p>
          <a:p>
            <a:pPr lvl="2"/>
            <a:r>
              <a:rPr lang="en-US" dirty="0" smtClean="0"/>
              <a:t>$5,000</a:t>
            </a:r>
          </a:p>
          <a:p>
            <a:pPr lvl="2"/>
            <a:r>
              <a:rPr lang="en-US" dirty="0" smtClean="0"/>
              <a:t>$10,000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investor purchases the bonds at face value</a:t>
            </a:r>
          </a:p>
          <a:p>
            <a:pPr lvl="2"/>
            <a:r>
              <a:rPr lang="en-US" dirty="0" smtClean="0"/>
              <a:t>Face Value: the value listed on the bond when issued</a:t>
            </a:r>
          </a:p>
          <a:p>
            <a:r>
              <a:rPr lang="en-US" dirty="0" smtClean="0"/>
              <a:t>Receives an annual interest payment</a:t>
            </a:r>
          </a:p>
          <a:p>
            <a:r>
              <a:rPr lang="en-US" dirty="0" smtClean="0"/>
              <a:t>On the final maturity date, the investor collects the final interest payment and the principal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debt that the government must repay the investor.</a:t>
            </a:r>
          </a:p>
          <a:p>
            <a:endParaRPr lang="en-US" dirty="0" smtClean="0"/>
          </a:p>
          <a:p>
            <a:r>
              <a:rPr lang="en-US" dirty="0" smtClean="0"/>
              <a:t>US Treasury Department issues 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Treasury Bonds</a:t>
            </a:r>
          </a:p>
          <a:p>
            <a:pPr lvl="2"/>
            <a:r>
              <a:rPr lang="en-US" dirty="0" smtClean="0"/>
              <a:t>Treasury bills</a:t>
            </a:r>
          </a:p>
          <a:p>
            <a:pPr lvl="2"/>
            <a:r>
              <a:rPr lang="en-US" dirty="0" smtClean="0"/>
              <a:t>Notes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TREASURY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US Security</a:t>
            </a:r>
          </a:p>
          <a:p>
            <a:r>
              <a:rPr lang="en-US" dirty="0" smtClean="0"/>
              <a:t>Maturity: 3 months-1 yr</a:t>
            </a:r>
          </a:p>
          <a:p>
            <a:r>
              <a:rPr lang="en-US" dirty="0" smtClean="0"/>
              <a:t>Liquid and safe</a:t>
            </a:r>
          </a:p>
          <a:p>
            <a:r>
              <a:rPr lang="en-US" dirty="0" smtClean="0"/>
              <a:t>Min. order = $10,000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TREASURY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US security</a:t>
            </a:r>
          </a:p>
          <a:p>
            <a:r>
              <a:rPr lang="en-US" dirty="0" smtClean="0"/>
              <a:t>Maturity: 1-10 yrs</a:t>
            </a:r>
          </a:p>
          <a:p>
            <a:r>
              <a:rPr lang="en-US" dirty="0" smtClean="0"/>
              <a:t>Safe</a:t>
            </a:r>
          </a:p>
          <a:p>
            <a:r>
              <a:rPr lang="en-US" dirty="0" smtClean="0"/>
              <a:t>Min. Order = $1,000-$5,000</a:t>
            </a:r>
          </a:p>
          <a:p>
            <a:r>
              <a:rPr lang="en-US" dirty="0" smtClean="0"/>
              <a:t>Pays a stated interest rate semiannually</a:t>
            </a:r>
          </a:p>
          <a:p>
            <a:r>
              <a:rPr lang="en-US" dirty="0" smtClean="0"/>
              <a:t>Redeem face value @ maturity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TREASURY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US Security</a:t>
            </a:r>
          </a:p>
          <a:p>
            <a:r>
              <a:rPr lang="en-US" dirty="0" smtClean="0"/>
              <a:t>Maturity: 10-30 years</a:t>
            </a:r>
          </a:p>
          <a:p>
            <a:r>
              <a:rPr lang="en-US" dirty="0" smtClean="0"/>
              <a:t>Safe</a:t>
            </a:r>
          </a:p>
          <a:p>
            <a:r>
              <a:rPr lang="en-US" dirty="0" smtClean="0"/>
              <a:t>Min. Order = $5,000</a:t>
            </a:r>
          </a:p>
          <a:p>
            <a:r>
              <a:rPr lang="en-US" dirty="0" smtClean="0"/>
              <a:t>Pays stated interest rate semiannually</a:t>
            </a:r>
          </a:p>
          <a:p>
            <a:r>
              <a:rPr lang="en-US" dirty="0" smtClean="0"/>
              <a:t>Redeem face value @ maturity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Buy Futures?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trading stock, we can trade futures</a:t>
            </a:r>
          </a:p>
          <a:p>
            <a:endParaRPr lang="en-US" dirty="0" smtClean="0"/>
          </a:p>
          <a:p>
            <a:r>
              <a:rPr lang="en-US" dirty="0" smtClean="0"/>
              <a:t>Ag products:</a:t>
            </a:r>
          </a:p>
          <a:p>
            <a:pPr lvl="2"/>
            <a:r>
              <a:rPr lang="en-US" dirty="0" smtClean="0"/>
              <a:t>Corn, wheat, soybeans and oats</a:t>
            </a:r>
            <a:endParaRPr lang="en-US" dirty="0" smtClean="0"/>
          </a:p>
          <a:p>
            <a:r>
              <a:rPr lang="en-US" dirty="0" smtClean="0"/>
              <a:t>Industrial Goods:</a:t>
            </a:r>
          </a:p>
          <a:p>
            <a:pPr lvl="2"/>
            <a:r>
              <a:rPr lang="en-US" dirty="0" smtClean="0"/>
              <a:t>Steel, Coal, Precious metals and gemstones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392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BONDS &amp; FUTURES</vt:lpstr>
      <vt:lpstr>WHY BUY BONDS?</vt:lpstr>
      <vt:lpstr>CORPORATE BONDS</vt:lpstr>
      <vt:lpstr>CORPORATE BONDS</vt:lpstr>
      <vt:lpstr>GOVERNMENT BONDS</vt:lpstr>
      <vt:lpstr>TREASURY BILL</vt:lpstr>
      <vt:lpstr>TREASURY NOTE</vt:lpstr>
      <vt:lpstr>TREASURY BOND</vt:lpstr>
      <vt:lpstr>Why Buy Futures?</vt:lpstr>
      <vt:lpstr>Futures</vt:lpstr>
      <vt:lpstr>HOW DOES IT WORK?</vt:lpstr>
      <vt:lpstr>HOGS- The Buyer (Investor)</vt:lpstr>
      <vt:lpstr>HOGS- The Seller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BONDS &amp; FUTURES</dc:title>
  <dc:creator>LeRoy Technology</dc:creator>
  <cp:lastModifiedBy>LeRoy Technology</cp:lastModifiedBy>
  <cp:revision>2</cp:revision>
  <dcterms:created xsi:type="dcterms:W3CDTF">2012-01-30T15:46:17Z</dcterms:created>
  <dcterms:modified xsi:type="dcterms:W3CDTF">2012-01-30T16:05:43Z</dcterms:modified>
</cp:coreProperties>
</file>