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56" r:id="rId3"/>
    <p:sldId id="258" r:id="rId4"/>
    <p:sldId id="257" r:id="rId5"/>
    <p:sldId id="259" r:id="rId6"/>
    <p:sldId id="260" r:id="rId7"/>
    <p:sldId id="261" r:id="rId8"/>
    <p:sldId id="262" r:id="rId9"/>
    <p:sldId id="263" r:id="rId10"/>
    <p:sldId id="264" r:id="rId11"/>
    <p:sldId id="265" r:id="rId12"/>
    <p:sldId id="266" r:id="rId13"/>
    <p:sldId id="267" r:id="rId14"/>
    <p:sldId id="268" r:id="rId15"/>
    <p:sldId id="269" r:id="rId16"/>
    <p:sldId id="272"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F2864C4-2166-4D04-B7ED-6399C72F0DC1}" type="datetimeFigureOut">
              <a:rPr lang="en-US" smtClean="0"/>
              <a:pPr/>
              <a:t>2/8/2012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6295F25-6DFC-4AE8-ADBA-19698847DE4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2864C4-2166-4D04-B7ED-6399C72F0DC1}" type="datetimeFigureOut">
              <a:rPr lang="en-US" smtClean="0"/>
              <a:pPr/>
              <a:t>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95F25-6DFC-4AE8-ADBA-19698847DE4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2864C4-2166-4D04-B7ED-6399C72F0DC1}" type="datetimeFigureOut">
              <a:rPr lang="en-US" smtClean="0"/>
              <a:pPr/>
              <a:t>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95F25-6DFC-4AE8-ADBA-19698847DE4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2864C4-2166-4D04-B7ED-6399C72F0DC1}" type="datetimeFigureOut">
              <a:rPr lang="en-US" smtClean="0"/>
              <a:pPr/>
              <a:t>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95F25-6DFC-4AE8-ADBA-19698847DE4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F2864C4-2166-4D04-B7ED-6399C72F0DC1}" type="datetimeFigureOut">
              <a:rPr lang="en-US" smtClean="0"/>
              <a:pPr/>
              <a:t>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95F25-6DFC-4AE8-ADBA-19698847DE4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F2864C4-2166-4D04-B7ED-6399C72F0DC1}" type="datetimeFigureOut">
              <a:rPr lang="en-US" smtClean="0"/>
              <a:pPr/>
              <a:t>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295F25-6DFC-4AE8-ADBA-19698847DE4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F2864C4-2166-4D04-B7ED-6399C72F0DC1}" type="datetimeFigureOut">
              <a:rPr lang="en-US" smtClean="0"/>
              <a:pPr/>
              <a:t>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295F25-6DFC-4AE8-ADBA-19698847DE4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F2864C4-2166-4D04-B7ED-6399C72F0DC1}" type="datetimeFigureOut">
              <a:rPr lang="en-US" smtClean="0"/>
              <a:pPr/>
              <a:t>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295F25-6DFC-4AE8-ADBA-19698847DE4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2864C4-2166-4D04-B7ED-6399C72F0DC1}" type="datetimeFigureOut">
              <a:rPr lang="en-US" smtClean="0"/>
              <a:pPr/>
              <a:t>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295F25-6DFC-4AE8-ADBA-19698847DE4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F2864C4-2166-4D04-B7ED-6399C72F0DC1}" type="datetimeFigureOut">
              <a:rPr lang="en-US" smtClean="0"/>
              <a:pPr/>
              <a:t>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295F25-6DFC-4AE8-ADBA-19698847DE4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F2864C4-2166-4D04-B7ED-6399C72F0DC1}" type="datetimeFigureOut">
              <a:rPr lang="en-US" smtClean="0"/>
              <a:pPr/>
              <a:t>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6295F25-6DFC-4AE8-ADBA-19698847DE4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F2864C4-2166-4D04-B7ED-6399C72F0DC1}" type="datetimeFigureOut">
              <a:rPr lang="en-US" smtClean="0"/>
              <a:pPr/>
              <a:t>2/8/2012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6295F25-6DFC-4AE8-ADBA-19698847DE4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youtube.com/watch?v=oVGx34Q2CTc&amp;feature=related"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www.youtube.com/watch?v=8zZLoPqsVmc"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www.data360.org/graph_group.aspx?Graph_Group_Id=149"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505200"/>
            <a:ext cx="7772400" cy="1362456"/>
          </a:xfrm>
        </p:spPr>
        <p:txBody>
          <a:bodyPr/>
          <a:lstStyle/>
          <a:p>
            <a:pPr algn="ctr"/>
            <a:r>
              <a:rPr lang="en-US" dirty="0" smtClean="0"/>
              <a:t>“Teach me Economics, Teach me, Teach me Economics!”</a:t>
            </a:r>
            <a:br>
              <a:rPr lang="en-US" dirty="0" smtClean="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Limitations of Gross Domestic Product</a:t>
            </a:r>
            <a:endParaRPr lang="en-US" dirty="0"/>
          </a:p>
        </p:txBody>
      </p:sp>
      <p:sp>
        <p:nvSpPr>
          <p:cNvPr id="3" name="Subtitle 2"/>
          <p:cNvSpPr>
            <a:spLocks noGrp="1"/>
          </p:cNvSpPr>
          <p:nvPr>
            <p:ph type="subTitle" idx="1"/>
          </p:nvPr>
        </p:nvSpPr>
        <p:spPr>
          <a:xfrm>
            <a:off x="533400" y="3228536"/>
            <a:ext cx="7854696" cy="2562664"/>
          </a:xfrm>
        </p:spPr>
        <p:txBody>
          <a:bodyPr>
            <a:normAutofit/>
          </a:bodyPr>
          <a:lstStyle/>
          <a:p>
            <a:r>
              <a:rPr lang="en-US" dirty="0" smtClean="0"/>
              <a:t>Although GDP is the most common measure of the state of a nation’s economy, it is not an entirely accurate measure of output and economic growth.  To properly interpret GDP and other national accounts based on it, one must understand it’s limitations.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Accuracy and Timeliness of Data</a:t>
            </a:r>
            <a:endParaRPr lang="en-US" dirty="0"/>
          </a:p>
        </p:txBody>
      </p:sp>
      <p:sp>
        <p:nvSpPr>
          <p:cNvPr id="3" name="Content Placeholder 2"/>
          <p:cNvSpPr>
            <a:spLocks noGrp="1"/>
          </p:cNvSpPr>
          <p:nvPr>
            <p:ph idx="1"/>
          </p:nvPr>
        </p:nvSpPr>
        <p:spPr/>
        <p:txBody>
          <a:bodyPr/>
          <a:lstStyle/>
          <a:p>
            <a:r>
              <a:rPr lang="en-US" dirty="0" smtClean="0"/>
              <a:t>Gathering the necessary data is a slow and time consuming process.</a:t>
            </a:r>
          </a:p>
          <a:p>
            <a:endParaRPr lang="en-US" dirty="0" smtClean="0"/>
          </a:p>
          <a:p>
            <a:r>
              <a:rPr lang="en-US" dirty="0" smtClean="0"/>
              <a:t>As a result, initial GDP figures are often inaccurate and the Commerce Department may have to issue revised figures.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Nonmarket Activities</a:t>
            </a:r>
            <a:endParaRPr lang="en-US" dirty="0"/>
          </a:p>
        </p:txBody>
      </p:sp>
      <p:sp>
        <p:nvSpPr>
          <p:cNvPr id="3" name="Content Placeholder 2"/>
          <p:cNvSpPr>
            <a:spLocks noGrp="1"/>
          </p:cNvSpPr>
          <p:nvPr>
            <p:ph idx="1"/>
          </p:nvPr>
        </p:nvSpPr>
        <p:spPr/>
        <p:txBody>
          <a:bodyPr/>
          <a:lstStyle/>
          <a:p>
            <a:r>
              <a:rPr lang="en-US" dirty="0" smtClean="0"/>
              <a:t>For the most part, GDP measures only market transactions. (exchanges of goods and services for money that is recorded in the marketplace.)</a:t>
            </a:r>
          </a:p>
          <a:p>
            <a:endParaRPr lang="en-US" dirty="0" smtClean="0"/>
          </a:p>
          <a:p>
            <a:r>
              <a:rPr lang="en-US" dirty="0" smtClean="0"/>
              <a:t>Barter transactions, housework, and do it yourself home repairs are examples of nonmarket activities.</a:t>
            </a:r>
          </a:p>
          <a:p>
            <a:endParaRPr lang="en-US" dirty="0" smtClean="0"/>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Underground Economy</a:t>
            </a:r>
            <a:endParaRPr lang="en-US" dirty="0"/>
          </a:p>
        </p:txBody>
      </p:sp>
      <p:sp>
        <p:nvSpPr>
          <p:cNvPr id="3" name="Content Placeholder 2"/>
          <p:cNvSpPr>
            <a:spLocks noGrp="1"/>
          </p:cNvSpPr>
          <p:nvPr>
            <p:ph idx="1"/>
          </p:nvPr>
        </p:nvSpPr>
        <p:spPr/>
        <p:txBody>
          <a:bodyPr/>
          <a:lstStyle/>
          <a:p>
            <a:r>
              <a:rPr lang="en-US" dirty="0" smtClean="0"/>
              <a:t>Suppose you have your own painting business during the summer months and large school breaks.  You paint other people’s interior/exteriors.  You do not advertise, and you only accept cash for payment.</a:t>
            </a:r>
          </a:p>
          <a:p>
            <a:endParaRPr lang="en-US" dirty="0" smtClean="0"/>
          </a:p>
          <a:p>
            <a:r>
              <a:rPr lang="en-US" dirty="0" smtClean="0"/>
              <a:t>UNDERGROUND ECONOMY:  illegal activities and unreported legal activities.</a:t>
            </a:r>
          </a:p>
          <a:p>
            <a:endParaRPr lang="en-US" dirty="0" smtClean="0"/>
          </a:p>
          <a:p>
            <a:r>
              <a:rPr lang="en-US" dirty="0" smtClean="0"/>
              <a:t>Failure to report this income to the government is illegal.</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657600"/>
            <a:ext cx="7772400" cy="1362456"/>
          </a:xfrm>
        </p:spPr>
        <p:txBody>
          <a:bodyPr/>
          <a:lstStyle/>
          <a:p>
            <a:r>
              <a:rPr lang="en-US" dirty="0" smtClean="0"/>
              <a:t>Can you think of other underground economies that are both legal and illegal?</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“Goods” and “</a:t>
            </a:r>
            <a:r>
              <a:rPr lang="en-US" dirty="0" err="1" smtClean="0"/>
              <a:t>Bads</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smtClean="0"/>
              <a:t>The value of many “Goods” – things that make for a better society- are not reported in GDP while the value of many “</a:t>
            </a:r>
            <a:r>
              <a:rPr lang="en-US" dirty="0" err="1" smtClean="0"/>
              <a:t>bads</a:t>
            </a:r>
            <a:r>
              <a:rPr lang="en-US" dirty="0" smtClean="0"/>
              <a:t>” – things that make the society worse are reported in GDP.</a:t>
            </a:r>
          </a:p>
          <a:p>
            <a:endParaRPr lang="en-US" dirty="0" smtClean="0"/>
          </a:p>
          <a:p>
            <a:r>
              <a:rPr lang="en-US" dirty="0" smtClean="0"/>
              <a:t>Some policies that protect our society result in decreased GDP.</a:t>
            </a:r>
          </a:p>
          <a:p>
            <a:endParaRPr lang="en-US" dirty="0" smtClean="0"/>
          </a:p>
          <a:p>
            <a:r>
              <a:rPr lang="en-US" dirty="0" smtClean="0"/>
              <a:t>Automotive emissions standards and regulations that prohibit development in ecologically sensitive areas reduce GDP but improve the nation’s well being.</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…And here we go with our</a:t>
            </a:r>
            <a:br>
              <a:rPr lang="en-US" dirty="0" smtClean="0"/>
            </a:br>
            <a:r>
              <a:rPr lang="en-US" dirty="0" smtClean="0">
                <a:hlinkClick r:id="rId2"/>
              </a:rPr>
              <a:t>“DUMB VIDEO of the  DAY”</a:t>
            </a:r>
            <a:endParaRPr lang="en-US" dirty="0"/>
          </a:p>
        </p:txBody>
      </p:sp>
      <p:sp>
        <p:nvSpPr>
          <p:cNvPr id="3" name="Subtitle 2"/>
          <p:cNvSpPr>
            <a:spLocks noGrp="1"/>
          </p:cNvSpPr>
          <p:nvPr>
            <p:ph type="subTitle" idx="1"/>
          </p:nvPr>
        </p:nvSpPr>
        <p:spPr>
          <a:xfrm>
            <a:off x="533400" y="3886200"/>
            <a:ext cx="7854696" cy="1752600"/>
          </a:xfrm>
        </p:spPr>
        <p:txBody>
          <a:bodyPr>
            <a:normAutofit lnSpcReduction="10000"/>
          </a:bodyPr>
          <a:lstStyle/>
          <a:p>
            <a:pPr algn="ctr"/>
            <a:r>
              <a:rPr lang="en-US" dirty="0" smtClean="0"/>
              <a:t>YOU BETTER LAUGH!</a:t>
            </a:r>
          </a:p>
          <a:p>
            <a:pPr algn="ctr"/>
            <a:endParaRPr lang="en-US" dirty="0" smtClean="0"/>
          </a:p>
          <a:p>
            <a:pPr algn="ctr"/>
            <a:r>
              <a:rPr lang="en-US" dirty="0" smtClean="0"/>
              <a:t>“Teach me Economics, Teach me, Teach me Economics!”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772400" cy="1362456"/>
          </a:xfrm>
        </p:spPr>
        <p:txBody>
          <a:bodyPr/>
          <a:lstStyle/>
          <a:p>
            <a:r>
              <a:rPr lang="en-US" dirty="0" smtClean="0"/>
              <a:t>Review Questions</a:t>
            </a:r>
            <a:endParaRPr lang="en-US" dirty="0"/>
          </a:p>
        </p:txBody>
      </p:sp>
      <p:sp>
        <p:nvSpPr>
          <p:cNvPr id="3" name="Text Placeholder 2"/>
          <p:cNvSpPr>
            <a:spLocks noGrp="1"/>
          </p:cNvSpPr>
          <p:nvPr>
            <p:ph type="body" idx="1"/>
          </p:nvPr>
        </p:nvSpPr>
        <p:spPr>
          <a:xfrm>
            <a:off x="533400" y="2133600"/>
            <a:ext cx="7772400" cy="4495800"/>
          </a:xfrm>
        </p:spPr>
        <p:txBody>
          <a:bodyPr>
            <a:normAutofit/>
          </a:bodyPr>
          <a:lstStyle/>
          <a:p>
            <a:pPr algn="ctr"/>
            <a:r>
              <a:rPr lang="en-US" b="1" dirty="0" smtClean="0"/>
              <a:t>Pg. 248  </a:t>
            </a:r>
          </a:p>
          <a:p>
            <a:pPr algn="ctr"/>
            <a:endParaRPr lang="en-US" b="1" dirty="0" smtClean="0"/>
          </a:p>
          <a:p>
            <a:pPr algn="ctr"/>
            <a:r>
              <a:rPr lang="en-US" b="1" dirty="0" smtClean="0"/>
              <a:t>REVIEWING CONCEPTS</a:t>
            </a:r>
          </a:p>
          <a:p>
            <a:pPr algn="ctr"/>
            <a:r>
              <a:rPr lang="en-US" b="1" dirty="0" smtClean="0"/>
              <a:t># 1 &amp; 2</a:t>
            </a:r>
          </a:p>
          <a:p>
            <a:pPr algn="ctr"/>
            <a:endParaRPr lang="en-US" b="1" dirty="0" smtClean="0"/>
          </a:p>
          <a:p>
            <a:pPr algn="ctr"/>
            <a:r>
              <a:rPr lang="en-US" b="1" dirty="0" smtClean="0"/>
              <a:t>THINKING AND WRITING CRITICALLY</a:t>
            </a:r>
          </a:p>
          <a:p>
            <a:pPr algn="ctr"/>
            <a:r>
              <a:rPr lang="en-US" b="1" dirty="0" smtClean="0"/>
              <a:t>#1 &amp; 2</a:t>
            </a:r>
          </a:p>
          <a:p>
            <a:pPr algn="ctr"/>
            <a:endParaRPr lang="en-US" b="1" dirty="0" smtClean="0"/>
          </a:p>
          <a:p>
            <a:pPr algn="ctr"/>
            <a:endParaRPr lang="en-US" b="1" dirty="0" smtClean="0"/>
          </a:p>
          <a:p>
            <a:pPr algn="ctr"/>
            <a:r>
              <a:rPr lang="en-US" b="1" dirty="0" smtClean="0"/>
              <a:t>** Due at the beginning of the hour tomorrow for a homework grade**</a:t>
            </a:r>
          </a:p>
          <a:p>
            <a:pPr algn="ctr"/>
            <a:endParaRPr lang="en-US" b="1" dirty="0" smtClean="0"/>
          </a:p>
          <a:p>
            <a:pPr algn="ctr"/>
            <a:endParaRPr lang="en-US" b="1" dirty="0" smtClean="0"/>
          </a:p>
          <a:p>
            <a:endParaRPr lang="en-US" dirty="0" smtClean="0"/>
          </a:p>
          <a:p>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Adjusting GDP for price increases</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hlinkClick r:id="rId2"/>
              </a:rPr>
              <a:t>A Review of GDP</a:t>
            </a:r>
            <a:endParaRPr lang="en-US" dirty="0"/>
          </a:p>
        </p:txBody>
      </p:sp>
      <p:sp>
        <p:nvSpPr>
          <p:cNvPr id="4" name="Text Placeholder 3"/>
          <p:cNvSpPr>
            <a:spLocks noGrp="1"/>
          </p:cNvSpPr>
          <p:nvPr>
            <p:ph type="body"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Price Increases in perspective…</a:t>
            </a:r>
            <a:endParaRPr lang="en-US" dirty="0"/>
          </a:p>
        </p:txBody>
      </p:sp>
      <p:sp>
        <p:nvSpPr>
          <p:cNvPr id="3" name="Content Placeholder 2"/>
          <p:cNvSpPr>
            <a:spLocks noGrp="1"/>
          </p:cNvSpPr>
          <p:nvPr>
            <p:ph idx="1"/>
          </p:nvPr>
        </p:nvSpPr>
        <p:spPr/>
        <p:txBody>
          <a:bodyPr/>
          <a:lstStyle/>
          <a:p>
            <a:r>
              <a:rPr lang="en-US" dirty="0" smtClean="0"/>
              <a:t>Suppose that Rosa serves as treasurer for the math club at her high school.  In preparation for the club’s annual candy sale, Rosa reviews the sales figures for the last two years.  Although the club raised almost twice as much money last year as the year before, Rosa notices that the price collected by the club for each candy bar increased from $1.25 to $2.50 from the 1</a:t>
            </a:r>
            <a:r>
              <a:rPr lang="en-US" baseline="30000" dirty="0" smtClean="0"/>
              <a:t>st</a:t>
            </a:r>
            <a:r>
              <a:rPr lang="en-US" dirty="0" smtClean="0"/>
              <a:t> year to the next.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Price Increases in perspective…</a:t>
            </a:r>
            <a:endParaRPr lang="en-US" dirty="0"/>
          </a:p>
        </p:txBody>
      </p:sp>
      <p:sp>
        <p:nvSpPr>
          <p:cNvPr id="3" name="Content Placeholder 2"/>
          <p:cNvSpPr>
            <a:spLocks noGrp="1"/>
          </p:cNvSpPr>
          <p:nvPr>
            <p:ph idx="1"/>
          </p:nvPr>
        </p:nvSpPr>
        <p:spPr/>
        <p:txBody>
          <a:bodyPr/>
          <a:lstStyle/>
          <a:p>
            <a:r>
              <a:rPr lang="en-US" dirty="0" smtClean="0"/>
              <a:t>However…. The number of candy bars sold each year was approximately equal.  The rise in price had masked the lack of increase in candy bar sales.</a:t>
            </a:r>
          </a:p>
          <a:p>
            <a:endParaRPr lang="en-US" dirty="0" smtClean="0"/>
          </a:p>
          <a:p>
            <a:endParaRPr lang="en-US" dirty="0" smtClean="0"/>
          </a:p>
          <a:p>
            <a:r>
              <a:rPr lang="en-US" dirty="0" smtClean="0"/>
              <a:t>The same thing happens with GDP…</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772400" cy="1362456"/>
          </a:xfrm>
        </p:spPr>
        <p:txBody>
          <a:bodyPr/>
          <a:lstStyle/>
          <a:p>
            <a:r>
              <a:rPr lang="en-US" dirty="0" smtClean="0"/>
              <a:t>Consider the following table:</a:t>
            </a:r>
            <a:endParaRPr lang="en-US" dirty="0"/>
          </a:p>
        </p:txBody>
      </p:sp>
      <p:graphicFrame>
        <p:nvGraphicFramePr>
          <p:cNvPr id="4" name="Table 3"/>
          <p:cNvGraphicFramePr>
            <a:graphicFrameLocks noGrp="1"/>
          </p:cNvGraphicFramePr>
          <p:nvPr/>
        </p:nvGraphicFramePr>
        <p:xfrm>
          <a:off x="2743200" y="762000"/>
          <a:ext cx="3604080" cy="5839744"/>
        </p:xfrm>
        <a:graphic>
          <a:graphicData uri="http://schemas.openxmlformats.org/drawingml/2006/table">
            <a:tbl>
              <a:tblPr/>
              <a:tblGrid>
                <a:gridCol w="1201360"/>
                <a:gridCol w="1201360"/>
                <a:gridCol w="1201360"/>
              </a:tblGrid>
              <a:tr h="254000">
                <a:tc>
                  <a:txBody>
                    <a:bodyPr/>
                    <a:lstStyle/>
                    <a:p>
                      <a:pPr marL="0" marR="0" algn="l">
                        <a:lnSpc>
                          <a:spcPct val="115000"/>
                        </a:lnSpc>
                        <a:spcBef>
                          <a:spcPts val="0"/>
                        </a:spcBef>
                        <a:spcAft>
                          <a:spcPts val="0"/>
                        </a:spcAft>
                      </a:pPr>
                      <a:r>
                        <a:rPr lang="en-US" sz="2000" dirty="0">
                          <a:solidFill>
                            <a:schemeClr val="tx1"/>
                          </a:solidFill>
                          <a:latin typeface="Arial"/>
                          <a:ea typeface="Times New Roman"/>
                          <a:cs typeface="Times New Roman"/>
                        </a:rPr>
                        <a:t>1995 </a:t>
                      </a:r>
                      <a:endParaRPr lang="en-US" sz="2000" dirty="0">
                        <a:solidFill>
                          <a:schemeClr val="tx1"/>
                        </a:solidFill>
                        <a:latin typeface="Calibri"/>
                        <a:ea typeface="Calibri"/>
                        <a:cs typeface="Times New Roman"/>
                      </a:endParaRPr>
                    </a:p>
                  </a:txBody>
                  <a:tcPr marL="7232" marR="7232" marT="7232" marB="7232" anchor="ctr">
                    <a:lnL>
                      <a:noFill/>
                    </a:lnL>
                    <a:lnR>
                      <a:noFill/>
                    </a:lnR>
                    <a:lnT>
                      <a:noFill/>
                    </a:lnT>
                    <a:lnB>
                      <a:noFill/>
                    </a:lnB>
                  </a:tcPr>
                </a:tc>
                <a:tc>
                  <a:txBody>
                    <a:bodyPr/>
                    <a:lstStyle/>
                    <a:p>
                      <a:pPr marL="0" marR="0" algn="l">
                        <a:lnSpc>
                          <a:spcPct val="115000"/>
                        </a:lnSpc>
                        <a:spcBef>
                          <a:spcPts val="0"/>
                        </a:spcBef>
                        <a:spcAft>
                          <a:spcPts val="0"/>
                        </a:spcAft>
                      </a:pPr>
                      <a:r>
                        <a:rPr lang="en-US" sz="2000" dirty="0" smtClean="0">
                          <a:solidFill>
                            <a:schemeClr val="tx1"/>
                          </a:solidFill>
                          <a:latin typeface="Arial"/>
                          <a:ea typeface="Times New Roman"/>
                          <a:cs typeface="Times New Roman"/>
                        </a:rPr>
                        <a:t>7,414.7 </a:t>
                      </a:r>
                      <a:endParaRPr lang="en-US" sz="2000" dirty="0">
                        <a:solidFill>
                          <a:schemeClr val="tx1"/>
                        </a:solidFill>
                        <a:latin typeface="Calibri"/>
                        <a:ea typeface="Calibri"/>
                        <a:cs typeface="Times New Roman"/>
                      </a:endParaRPr>
                    </a:p>
                  </a:txBody>
                  <a:tcPr marL="7232" marR="7232" marT="7232" marB="7232" anchor="ctr">
                    <a:lnL>
                      <a:noFill/>
                    </a:lnL>
                    <a:lnR>
                      <a:noFill/>
                    </a:lnR>
                    <a:lnT>
                      <a:noFill/>
                    </a:lnT>
                    <a:lnB>
                      <a:noFill/>
                    </a:lnB>
                  </a:tcPr>
                </a:tc>
                <a:tc>
                  <a:txBody>
                    <a:bodyPr/>
                    <a:lstStyle/>
                    <a:p>
                      <a:pPr marL="0" marR="0" algn="l">
                        <a:lnSpc>
                          <a:spcPct val="115000"/>
                        </a:lnSpc>
                        <a:spcBef>
                          <a:spcPts val="0"/>
                        </a:spcBef>
                        <a:spcAft>
                          <a:spcPts val="0"/>
                        </a:spcAft>
                      </a:pPr>
                      <a:endParaRPr lang="en-US" sz="2000" dirty="0">
                        <a:solidFill>
                          <a:schemeClr val="tx1"/>
                        </a:solidFill>
                        <a:latin typeface="Calibri"/>
                        <a:ea typeface="Calibri"/>
                        <a:cs typeface="Times New Roman"/>
                      </a:endParaRPr>
                    </a:p>
                  </a:txBody>
                  <a:tcPr marL="7232" marR="7232" marT="7232" marB="7232" anchor="ctr">
                    <a:lnL>
                      <a:noFill/>
                    </a:lnL>
                    <a:lnR>
                      <a:noFill/>
                    </a:lnR>
                    <a:lnT>
                      <a:noFill/>
                    </a:lnT>
                    <a:lnB>
                      <a:noFill/>
                    </a:lnB>
                  </a:tcPr>
                </a:tc>
              </a:tr>
              <a:tr h="254000">
                <a:tc>
                  <a:txBody>
                    <a:bodyPr/>
                    <a:lstStyle/>
                    <a:p>
                      <a:pPr marL="0" marR="0" algn="l">
                        <a:lnSpc>
                          <a:spcPct val="115000"/>
                        </a:lnSpc>
                        <a:spcBef>
                          <a:spcPts val="0"/>
                        </a:spcBef>
                        <a:spcAft>
                          <a:spcPts val="0"/>
                        </a:spcAft>
                      </a:pPr>
                      <a:r>
                        <a:rPr lang="en-US" sz="2000">
                          <a:solidFill>
                            <a:schemeClr val="tx1"/>
                          </a:solidFill>
                          <a:latin typeface="Arial"/>
                          <a:ea typeface="Times New Roman"/>
                          <a:cs typeface="Times New Roman"/>
                        </a:rPr>
                        <a:t>1996 </a:t>
                      </a:r>
                      <a:endParaRPr lang="en-US" sz="2000">
                        <a:solidFill>
                          <a:schemeClr val="tx1"/>
                        </a:solidFill>
                        <a:latin typeface="Calibri"/>
                        <a:ea typeface="Calibri"/>
                        <a:cs typeface="Times New Roman"/>
                      </a:endParaRPr>
                    </a:p>
                  </a:txBody>
                  <a:tcPr marL="7232" marR="7232" marT="7232" marB="7232" anchor="ctr">
                    <a:lnL>
                      <a:noFill/>
                    </a:lnL>
                    <a:lnR>
                      <a:noFill/>
                    </a:lnR>
                    <a:lnT>
                      <a:noFill/>
                    </a:lnT>
                    <a:lnB>
                      <a:noFill/>
                    </a:lnB>
                  </a:tcPr>
                </a:tc>
                <a:tc>
                  <a:txBody>
                    <a:bodyPr/>
                    <a:lstStyle/>
                    <a:p>
                      <a:pPr marL="0" marR="0" algn="l">
                        <a:lnSpc>
                          <a:spcPct val="115000"/>
                        </a:lnSpc>
                        <a:spcBef>
                          <a:spcPts val="0"/>
                        </a:spcBef>
                        <a:spcAft>
                          <a:spcPts val="0"/>
                        </a:spcAft>
                      </a:pPr>
                      <a:r>
                        <a:rPr lang="en-US" sz="2000" dirty="0" smtClean="0">
                          <a:solidFill>
                            <a:schemeClr val="tx1"/>
                          </a:solidFill>
                          <a:latin typeface="Arial"/>
                          <a:ea typeface="Times New Roman"/>
                          <a:cs typeface="Times New Roman"/>
                        </a:rPr>
                        <a:t>7,838.5 </a:t>
                      </a:r>
                      <a:endParaRPr lang="en-US" sz="2000" dirty="0">
                        <a:solidFill>
                          <a:schemeClr val="tx1"/>
                        </a:solidFill>
                        <a:latin typeface="Calibri"/>
                        <a:ea typeface="Calibri"/>
                        <a:cs typeface="Times New Roman"/>
                      </a:endParaRPr>
                    </a:p>
                  </a:txBody>
                  <a:tcPr marL="7232" marR="7232" marT="7232" marB="7232" anchor="ctr">
                    <a:lnL>
                      <a:noFill/>
                    </a:lnL>
                    <a:lnR>
                      <a:noFill/>
                    </a:lnR>
                    <a:lnT>
                      <a:noFill/>
                    </a:lnT>
                    <a:lnB>
                      <a:noFill/>
                    </a:lnB>
                  </a:tcPr>
                </a:tc>
                <a:tc>
                  <a:txBody>
                    <a:bodyPr/>
                    <a:lstStyle/>
                    <a:p>
                      <a:pPr marL="0" marR="0" algn="l">
                        <a:lnSpc>
                          <a:spcPct val="115000"/>
                        </a:lnSpc>
                        <a:spcBef>
                          <a:spcPts val="0"/>
                        </a:spcBef>
                        <a:spcAft>
                          <a:spcPts val="0"/>
                        </a:spcAft>
                      </a:pPr>
                      <a:endParaRPr lang="en-US" sz="2000" dirty="0">
                        <a:solidFill>
                          <a:schemeClr val="tx1"/>
                        </a:solidFill>
                        <a:latin typeface="Calibri"/>
                        <a:ea typeface="Calibri"/>
                        <a:cs typeface="Times New Roman"/>
                      </a:endParaRPr>
                    </a:p>
                  </a:txBody>
                  <a:tcPr marL="7232" marR="7232" marT="7232" marB="7232" anchor="ctr">
                    <a:lnL>
                      <a:noFill/>
                    </a:lnL>
                    <a:lnR>
                      <a:noFill/>
                    </a:lnR>
                    <a:lnT>
                      <a:noFill/>
                    </a:lnT>
                    <a:lnB>
                      <a:noFill/>
                    </a:lnB>
                  </a:tcPr>
                </a:tc>
              </a:tr>
              <a:tr h="254000">
                <a:tc>
                  <a:txBody>
                    <a:bodyPr/>
                    <a:lstStyle/>
                    <a:p>
                      <a:pPr marL="0" marR="0" algn="l">
                        <a:lnSpc>
                          <a:spcPct val="115000"/>
                        </a:lnSpc>
                        <a:spcBef>
                          <a:spcPts val="0"/>
                        </a:spcBef>
                        <a:spcAft>
                          <a:spcPts val="0"/>
                        </a:spcAft>
                      </a:pPr>
                      <a:r>
                        <a:rPr lang="en-US" sz="2000">
                          <a:solidFill>
                            <a:schemeClr val="tx1"/>
                          </a:solidFill>
                          <a:latin typeface="Arial"/>
                          <a:ea typeface="Times New Roman"/>
                          <a:cs typeface="Times New Roman"/>
                        </a:rPr>
                        <a:t>1997 </a:t>
                      </a:r>
                      <a:endParaRPr lang="en-US" sz="2000">
                        <a:solidFill>
                          <a:schemeClr val="tx1"/>
                        </a:solidFill>
                        <a:latin typeface="Calibri"/>
                        <a:ea typeface="Calibri"/>
                        <a:cs typeface="Times New Roman"/>
                      </a:endParaRPr>
                    </a:p>
                  </a:txBody>
                  <a:tcPr marL="7232" marR="7232" marT="7232" marB="7232" anchor="ctr">
                    <a:lnL>
                      <a:noFill/>
                    </a:lnL>
                    <a:lnR>
                      <a:noFill/>
                    </a:lnR>
                    <a:lnT>
                      <a:noFill/>
                    </a:lnT>
                    <a:lnB>
                      <a:noFill/>
                    </a:lnB>
                  </a:tcPr>
                </a:tc>
                <a:tc>
                  <a:txBody>
                    <a:bodyPr/>
                    <a:lstStyle/>
                    <a:p>
                      <a:pPr marL="0" marR="0" algn="l">
                        <a:lnSpc>
                          <a:spcPct val="115000"/>
                        </a:lnSpc>
                        <a:spcBef>
                          <a:spcPts val="0"/>
                        </a:spcBef>
                        <a:spcAft>
                          <a:spcPts val="0"/>
                        </a:spcAft>
                      </a:pPr>
                      <a:r>
                        <a:rPr lang="en-US" sz="2000" dirty="0" smtClean="0">
                          <a:solidFill>
                            <a:schemeClr val="tx1"/>
                          </a:solidFill>
                          <a:latin typeface="Arial"/>
                          <a:ea typeface="Times New Roman"/>
                          <a:cs typeface="Times New Roman"/>
                        </a:rPr>
                        <a:t>8,270.46 </a:t>
                      </a:r>
                      <a:endParaRPr lang="en-US" sz="2000" dirty="0">
                        <a:solidFill>
                          <a:schemeClr val="tx1"/>
                        </a:solidFill>
                        <a:latin typeface="Calibri"/>
                        <a:ea typeface="Calibri"/>
                        <a:cs typeface="Times New Roman"/>
                      </a:endParaRPr>
                    </a:p>
                  </a:txBody>
                  <a:tcPr marL="7232" marR="7232" marT="7232" marB="7232" anchor="ctr">
                    <a:lnL>
                      <a:noFill/>
                    </a:lnL>
                    <a:lnR>
                      <a:noFill/>
                    </a:lnR>
                    <a:lnT>
                      <a:noFill/>
                    </a:lnT>
                    <a:lnB>
                      <a:noFill/>
                    </a:lnB>
                  </a:tcPr>
                </a:tc>
                <a:tc>
                  <a:txBody>
                    <a:bodyPr/>
                    <a:lstStyle/>
                    <a:p>
                      <a:pPr marL="0" marR="0" algn="l">
                        <a:lnSpc>
                          <a:spcPct val="115000"/>
                        </a:lnSpc>
                        <a:spcBef>
                          <a:spcPts val="0"/>
                        </a:spcBef>
                        <a:spcAft>
                          <a:spcPts val="0"/>
                        </a:spcAft>
                      </a:pPr>
                      <a:endParaRPr lang="en-US" sz="2000" dirty="0">
                        <a:solidFill>
                          <a:schemeClr val="tx1"/>
                        </a:solidFill>
                        <a:latin typeface="Calibri"/>
                        <a:ea typeface="Calibri"/>
                        <a:cs typeface="Times New Roman"/>
                      </a:endParaRPr>
                    </a:p>
                  </a:txBody>
                  <a:tcPr marL="7232" marR="7232" marT="7232" marB="7232" anchor="ctr">
                    <a:lnL>
                      <a:noFill/>
                    </a:lnL>
                    <a:lnR>
                      <a:noFill/>
                    </a:lnR>
                    <a:lnT>
                      <a:noFill/>
                    </a:lnT>
                    <a:lnB>
                      <a:noFill/>
                    </a:lnB>
                  </a:tcPr>
                </a:tc>
              </a:tr>
              <a:tr h="254000">
                <a:tc>
                  <a:txBody>
                    <a:bodyPr/>
                    <a:lstStyle/>
                    <a:p>
                      <a:pPr marL="0" marR="0" algn="l">
                        <a:lnSpc>
                          <a:spcPct val="115000"/>
                        </a:lnSpc>
                        <a:spcBef>
                          <a:spcPts val="0"/>
                        </a:spcBef>
                        <a:spcAft>
                          <a:spcPts val="0"/>
                        </a:spcAft>
                      </a:pPr>
                      <a:r>
                        <a:rPr lang="en-US" sz="2000">
                          <a:solidFill>
                            <a:schemeClr val="tx1"/>
                          </a:solidFill>
                          <a:latin typeface="Arial"/>
                          <a:ea typeface="Times New Roman"/>
                          <a:cs typeface="Times New Roman"/>
                        </a:rPr>
                        <a:t>1998 </a:t>
                      </a:r>
                      <a:endParaRPr lang="en-US" sz="2000">
                        <a:solidFill>
                          <a:schemeClr val="tx1"/>
                        </a:solidFill>
                        <a:latin typeface="Calibri"/>
                        <a:ea typeface="Calibri"/>
                        <a:cs typeface="Times New Roman"/>
                      </a:endParaRPr>
                    </a:p>
                  </a:txBody>
                  <a:tcPr marL="7232" marR="7232" marT="7232" marB="7232" anchor="ctr">
                    <a:lnL>
                      <a:noFill/>
                    </a:lnL>
                    <a:lnR>
                      <a:noFill/>
                    </a:lnR>
                    <a:lnT>
                      <a:noFill/>
                    </a:lnT>
                    <a:lnB>
                      <a:noFill/>
                    </a:lnB>
                  </a:tcPr>
                </a:tc>
                <a:tc>
                  <a:txBody>
                    <a:bodyPr/>
                    <a:lstStyle/>
                    <a:p>
                      <a:pPr marL="0" marR="0" algn="l">
                        <a:lnSpc>
                          <a:spcPct val="115000"/>
                        </a:lnSpc>
                        <a:spcBef>
                          <a:spcPts val="0"/>
                        </a:spcBef>
                        <a:spcAft>
                          <a:spcPts val="0"/>
                        </a:spcAft>
                      </a:pPr>
                      <a:r>
                        <a:rPr lang="en-US" sz="2000" dirty="0" smtClean="0">
                          <a:solidFill>
                            <a:schemeClr val="tx1"/>
                          </a:solidFill>
                          <a:latin typeface="Arial"/>
                          <a:ea typeface="Times New Roman"/>
                          <a:cs typeface="Times New Roman"/>
                        </a:rPr>
                        <a:t>8,727.02 </a:t>
                      </a:r>
                      <a:endParaRPr lang="en-US" sz="2000" dirty="0">
                        <a:solidFill>
                          <a:schemeClr val="tx1"/>
                        </a:solidFill>
                        <a:latin typeface="Calibri"/>
                        <a:ea typeface="Calibri"/>
                        <a:cs typeface="Times New Roman"/>
                      </a:endParaRPr>
                    </a:p>
                  </a:txBody>
                  <a:tcPr marL="7232" marR="7232" marT="7232" marB="7232" anchor="ctr">
                    <a:lnL>
                      <a:noFill/>
                    </a:lnL>
                    <a:lnR>
                      <a:noFill/>
                    </a:lnR>
                    <a:lnT>
                      <a:noFill/>
                    </a:lnT>
                    <a:lnB>
                      <a:noFill/>
                    </a:lnB>
                  </a:tcPr>
                </a:tc>
                <a:tc>
                  <a:txBody>
                    <a:bodyPr/>
                    <a:lstStyle/>
                    <a:p>
                      <a:pPr marL="0" marR="0" algn="l">
                        <a:lnSpc>
                          <a:spcPct val="115000"/>
                        </a:lnSpc>
                        <a:spcBef>
                          <a:spcPts val="0"/>
                        </a:spcBef>
                        <a:spcAft>
                          <a:spcPts val="0"/>
                        </a:spcAft>
                      </a:pPr>
                      <a:endParaRPr lang="en-US" sz="2000" dirty="0">
                        <a:solidFill>
                          <a:schemeClr val="tx1"/>
                        </a:solidFill>
                        <a:latin typeface="Calibri"/>
                        <a:ea typeface="Calibri"/>
                        <a:cs typeface="Times New Roman"/>
                      </a:endParaRPr>
                    </a:p>
                  </a:txBody>
                  <a:tcPr marL="7232" marR="7232" marT="7232" marB="7232" anchor="ctr">
                    <a:lnL>
                      <a:noFill/>
                    </a:lnL>
                    <a:lnR>
                      <a:noFill/>
                    </a:lnR>
                    <a:lnT>
                      <a:noFill/>
                    </a:lnT>
                    <a:lnB>
                      <a:noFill/>
                    </a:lnB>
                  </a:tcPr>
                </a:tc>
              </a:tr>
              <a:tr h="254000">
                <a:tc>
                  <a:txBody>
                    <a:bodyPr/>
                    <a:lstStyle/>
                    <a:p>
                      <a:pPr marL="0" marR="0" algn="l">
                        <a:lnSpc>
                          <a:spcPct val="115000"/>
                        </a:lnSpc>
                        <a:spcBef>
                          <a:spcPts val="0"/>
                        </a:spcBef>
                        <a:spcAft>
                          <a:spcPts val="0"/>
                        </a:spcAft>
                      </a:pPr>
                      <a:r>
                        <a:rPr lang="en-US" sz="2000">
                          <a:solidFill>
                            <a:schemeClr val="tx1"/>
                          </a:solidFill>
                          <a:latin typeface="Arial"/>
                          <a:ea typeface="Times New Roman"/>
                          <a:cs typeface="Times New Roman"/>
                        </a:rPr>
                        <a:t>1999 </a:t>
                      </a:r>
                      <a:endParaRPr lang="en-US" sz="2000">
                        <a:solidFill>
                          <a:schemeClr val="tx1"/>
                        </a:solidFill>
                        <a:latin typeface="Calibri"/>
                        <a:ea typeface="Calibri"/>
                        <a:cs typeface="Times New Roman"/>
                      </a:endParaRPr>
                    </a:p>
                  </a:txBody>
                  <a:tcPr marL="7232" marR="7232" marT="7232" marB="7232" anchor="ctr">
                    <a:lnL>
                      <a:noFill/>
                    </a:lnL>
                    <a:lnR>
                      <a:noFill/>
                    </a:lnR>
                    <a:lnT>
                      <a:noFill/>
                    </a:lnT>
                    <a:lnB>
                      <a:noFill/>
                    </a:lnB>
                  </a:tcPr>
                </a:tc>
                <a:tc>
                  <a:txBody>
                    <a:bodyPr/>
                    <a:lstStyle/>
                    <a:p>
                      <a:pPr marL="0" marR="0" algn="l">
                        <a:lnSpc>
                          <a:spcPct val="115000"/>
                        </a:lnSpc>
                        <a:spcBef>
                          <a:spcPts val="0"/>
                        </a:spcBef>
                        <a:spcAft>
                          <a:spcPts val="0"/>
                        </a:spcAft>
                      </a:pPr>
                      <a:r>
                        <a:rPr lang="en-US" sz="2000" dirty="0" smtClean="0">
                          <a:solidFill>
                            <a:schemeClr val="tx1"/>
                          </a:solidFill>
                          <a:latin typeface="Arial"/>
                          <a:ea typeface="Times New Roman"/>
                          <a:cs typeface="Times New Roman"/>
                        </a:rPr>
                        <a:t>9,286.86 </a:t>
                      </a:r>
                      <a:endParaRPr lang="en-US" sz="2000" dirty="0">
                        <a:solidFill>
                          <a:schemeClr val="tx1"/>
                        </a:solidFill>
                        <a:latin typeface="Calibri"/>
                        <a:ea typeface="Calibri"/>
                        <a:cs typeface="Times New Roman"/>
                      </a:endParaRPr>
                    </a:p>
                  </a:txBody>
                  <a:tcPr marL="7232" marR="7232" marT="7232" marB="7232" anchor="ctr">
                    <a:lnL>
                      <a:noFill/>
                    </a:lnL>
                    <a:lnR>
                      <a:noFill/>
                    </a:lnR>
                    <a:lnT>
                      <a:noFill/>
                    </a:lnT>
                    <a:lnB>
                      <a:noFill/>
                    </a:lnB>
                  </a:tcPr>
                </a:tc>
                <a:tc>
                  <a:txBody>
                    <a:bodyPr/>
                    <a:lstStyle/>
                    <a:p>
                      <a:pPr marL="0" marR="0" algn="l">
                        <a:lnSpc>
                          <a:spcPct val="115000"/>
                        </a:lnSpc>
                        <a:spcBef>
                          <a:spcPts val="0"/>
                        </a:spcBef>
                        <a:spcAft>
                          <a:spcPts val="0"/>
                        </a:spcAft>
                      </a:pPr>
                      <a:endParaRPr lang="en-US" sz="2000" dirty="0">
                        <a:solidFill>
                          <a:schemeClr val="tx1"/>
                        </a:solidFill>
                        <a:latin typeface="Calibri"/>
                        <a:ea typeface="Calibri"/>
                        <a:cs typeface="Times New Roman"/>
                      </a:endParaRPr>
                    </a:p>
                  </a:txBody>
                  <a:tcPr marL="7232" marR="7232" marT="7232" marB="7232" anchor="ctr">
                    <a:lnL>
                      <a:noFill/>
                    </a:lnL>
                    <a:lnR>
                      <a:noFill/>
                    </a:lnR>
                    <a:lnT>
                      <a:noFill/>
                    </a:lnT>
                    <a:lnB>
                      <a:noFill/>
                    </a:lnB>
                  </a:tcPr>
                </a:tc>
              </a:tr>
              <a:tr h="254000">
                <a:tc>
                  <a:txBody>
                    <a:bodyPr/>
                    <a:lstStyle/>
                    <a:p>
                      <a:pPr marL="0" marR="0" algn="l">
                        <a:lnSpc>
                          <a:spcPct val="115000"/>
                        </a:lnSpc>
                        <a:spcBef>
                          <a:spcPts val="0"/>
                        </a:spcBef>
                        <a:spcAft>
                          <a:spcPts val="0"/>
                        </a:spcAft>
                      </a:pPr>
                      <a:r>
                        <a:rPr lang="en-US" sz="2000">
                          <a:solidFill>
                            <a:schemeClr val="tx1"/>
                          </a:solidFill>
                          <a:latin typeface="Arial"/>
                          <a:ea typeface="Times New Roman"/>
                          <a:cs typeface="Times New Roman"/>
                        </a:rPr>
                        <a:t>2000 </a:t>
                      </a:r>
                      <a:endParaRPr lang="en-US" sz="2000">
                        <a:solidFill>
                          <a:schemeClr val="tx1"/>
                        </a:solidFill>
                        <a:latin typeface="Calibri"/>
                        <a:ea typeface="Calibri"/>
                        <a:cs typeface="Times New Roman"/>
                      </a:endParaRPr>
                    </a:p>
                  </a:txBody>
                  <a:tcPr marL="7232" marR="7232" marT="7232" marB="7232" anchor="ctr">
                    <a:lnL>
                      <a:noFill/>
                    </a:lnL>
                    <a:lnR>
                      <a:noFill/>
                    </a:lnR>
                    <a:lnT>
                      <a:noFill/>
                    </a:lnT>
                    <a:lnB>
                      <a:noFill/>
                    </a:lnB>
                  </a:tcPr>
                </a:tc>
                <a:tc>
                  <a:txBody>
                    <a:bodyPr/>
                    <a:lstStyle/>
                    <a:p>
                      <a:pPr marL="0" marR="0" algn="l">
                        <a:lnSpc>
                          <a:spcPct val="115000"/>
                        </a:lnSpc>
                        <a:spcBef>
                          <a:spcPts val="0"/>
                        </a:spcBef>
                        <a:spcAft>
                          <a:spcPts val="0"/>
                        </a:spcAft>
                      </a:pPr>
                      <a:r>
                        <a:rPr lang="en-US" sz="2000" dirty="0" smtClean="0">
                          <a:solidFill>
                            <a:schemeClr val="tx1"/>
                          </a:solidFill>
                          <a:latin typeface="Arial"/>
                          <a:ea typeface="Times New Roman"/>
                          <a:cs typeface="Times New Roman"/>
                        </a:rPr>
                        <a:t>9,884.17 </a:t>
                      </a:r>
                      <a:endParaRPr lang="en-US" sz="2000" dirty="0">
                        <a:solidFill>
                          <a:schemeClr val="tx1"/>
                        </a:solidFill>
                        <a:latin typeface="Calibri"/>
                        <a:ea typeface="Calibri"/>
                        <a:cs typeface="Times New Roman"/>
                      </a:endParaRPr>
                    </a:p>
                  </a:txBody>
                  <a:tcPr marL="7232" marR="7232" marT="7232" marB="7232" anchor="ctr">
                    <a:lnL>
                      <a:noFill/>
                    </a:lnL>
                    <a:lnR>
                      <a:noFill/>
                    </a:lnR>
                    <a:lnT>
                      <a:noFill/>
                    </a:lnT>
                    <a:lnB>
                      <a:noFill/>
                    </a:lnB>
                  </a:tcPr>
                </a:tc>
                <a:tc>
                  <a:txBody>
                    <a:bodyPr/>
                    <a:lstStyle/>
                    <a:p>
                      <a:pPr marL="0" marR="0" algn="l">
                        <a:lnSpc>
                          <a:spcPct val="115000"/>
                        </a:lnSpc>
                        <a:spcBef>
                          <a:spcPts val="0"/>
                        </a:spcBef>
                        <a:spcAft>
                          <a:spcPts val="0"/>
                        </a:spcAft>
                      </a:pPr>
                      <a:endParaRPr lang="en-US" sz="2000" dirty="0">
                        <a:solidFill>
                          <a:schemeClr val="tx1"/>
                        </a:solidFill>
                        <a:latin typeface="Calibri"/>
                        <a:ea typeface="Calibri"/>
                        <a:cs typeface="Times New Roman"/>
                      </a:endParaRPr>
                    </a:p>
                  </a:txBody>
                  <a:tcPr marL="7232" marR="7232" marT="7232" marB="7232" anchor="ctr">
                    <a:lnL>
                      <a:noFill/>
                    </a:lnL>
                    <a:lnR>
                      <a:noFill/>
                    </a:lnR>
                    <a:lnT>
                      <a:noFill/>
                    </a:lnT>
                    <a:lnB>
                      <a:noFill/>
                    </a:lnB>
                  </a:tcPr>
                </a:tc>
              </a:tr>
              <a:tr h="254000">
                <a:tc>
                  <a:txBody>
                    <a:bodyPr/>
                    <a:lstStyle/>
                    <a:p>
                      <a:pPr marL="0" marR="0" algn="l">
                        <a:lnSpc>
                          <a:spcPct val="115000"/>
                        </a:lnSpc>
                        <a:spcBef>
                          <a:spcPts val="0"/>
                        </a:spcBef>
                        <a:spcAft>
                          <a:spcPts val="0"/>
                        </a:spcAft>
                      </a:pPr>
                      <a:r>
                        <a:rPr lang="en-US" sz="2000">
                          <a:solidFill>
                            <a:schemeClr val="tx1"/>
                          </a:solidFill>
                          <a:latin typeface="Arial"/>
                          <a:ea typeface="Times New Roman"/>
                          <a:cs typeface="Times New Roman"/>
                        </a:rPr>
                        <a:t>2001 </a:t>
                      </a:r>
                      <a:endParaRPr lang="en-US" sz="2000">
                        <a:solidFill>
                          <a:schemeClr val="tx1"/>
                        </a:solidFill>
                        <a:latin typeface="Calibri"/>
                        <a:ea typeface="Calibri"/>
                        <a:cs typeface="Times New Roman"/>
                      </a:endParaRPr>
                    </a:p>
                  </a:txBody>
                  <a:tcPr marL="7232" marR="7232" marT="7232" marB="7232" anchor="ctr">
                    <a:lnL>
                      <a:noFill/>
                    </a:lnL>
                    <a:lnR>
                      <a:noFill/>
                    </a:lnR>
                    <a:lnT>
                      <a:noFill/>
                    </a:lnT>
                    <a:lnB>
                      <a:noFill/>
                    </a:lnB>
                  </a:tcPr>
                </a:tc>
                <a:tc>
                  <a:txBody>
                    <a:bodyPr/>
                    <a:lstStyle/>
                    <a:p>
                      <a:pPr marL="0" marR="0" algn="l">
                        <a:lnSpc>
                          <a:spcPct val="115000"/>
                        </a:lnSpc>
                        <a:spcBef>
                          <a:spcPts val="0"/>
                        </a:spcBef>
                        <a:spcAft>
                          <a:spcPts val="0"/>
                        </a:spcAft>
                      </a:pPr>
                      <a:r>
                        <a:rPr lang="en-US" sz="2000" dirty="0" smtClean="0">
                          <a:solidFill>
                            <a:schemeClr val="tx1"/>
                          </a:solidFill>
                          <a:latin typeface="Arial"/>
                          <a:ea typeface="Times New Roman"/>
                          <a:cs typeface="Times New Roman"/>
                        </a:rPr>
                        <a:t>10,218 </a:t>
                      </a:r>
                      <a:endParaRPr lang="en-US" sz="2000" dirty="0">
                        <a:solidFill>
                          <a:schemeClr val="tx1"/>
                        </a:solidFill>
                        <a:latin typeface="Calibri"/>
                        <a:ea typeface="Calibri"/>
                        <a:cs typeface="Times New Roman"/>
                      </a:endParaRPr>
                    </a:p>
                  </a:txBody>
                  <a:tcPr marL="7232" marR="7232" marT="7232" marB="7232" anchor="ctr">
                    <a:lnL>
                      <a:noFill/>
                    </a:lnL>
                    <a:lnR>
                      <a:noFill/>
                    </a:lnR>
                    <a:lnT>
                      <a:noFill/>
                    </a:lnT>
                    <a:lnB>
                      <a:noFill/>
                    </a:lnB>
                  </a:tcPr>
                </a:tc>
                <a:tc>
                  <a:txBody>
                    <a:bodyPr/>
                    <a:lstStyle/>
                    <a:p>
                      <a:pPr marL="0" marR="0" algn="l">
                        <a:lnSpc>
                          <a:spcPct val="115000"/>
                        </a:lnSpc>
                        <a:spcBef>
                          <a:spcPts val="0"/>
                        </a:spcBef>
                        <a:spcAft>
                          <a:spcPts val="0"/>
                        </a:spcAft>
                      </a:pPr>
                      <a:endParaRPr lang="en-US" sz="2000" dirty="0">
                        <a:solidFill>
                          <a:schemeClr val="tx1"/>
                        </a:solidFill>
                        <a:latin typeface="Calibri"/>
                        <a:ea typeface="Calibri"/>
                        <a:cs typeface="Times New Roman"/>
                      </a:endParaRPr>
                    </a:p>
                  </a:txBody>
                  <a:tcPr marL="7232" marR="7232" marT="7232" marB="7232" anchor="ctr">
                    <a:lnL>
                      <a:noFill/>
                    </a:lnL>
                    <a:lnR>
                      <a:noFill/>
                    </a:lnR>
                    <a:lnT>
                      <a:noFill/>
                    </a:lnT>
                    <a:lnB>
                      <a:noFill/>
                    </a:lnB>
                  </a:tcPr>
                </a:tc>
              </a:tr>
              <a:tr h="254000">
                <a:tc>
                  <a:txBody>
                    <a:bodyPr/>
                    <a:lstStyle/>
                    <a:p>
                      <a:pPr marL="0" marR="0" algn="l">
                        <a:lnSpc>
                          <a:spcPct val="115000"/>
                        </a:lnSpc>
                        <a:spcBef>
                          <a:spcPts val="0"/>
                        </a:spcBef>
                        <a:spcAft>
                          <a:spcPts val="0"/>
                        </a:spcAft>
                      </a:pPr>
                      <a:r>
                        <a:rPr lang="en-US" sz="2000">
                          <a:solidFill>
                            <a:schemeClr val="tx1"/>
                          </a:solidFill>
                          <a:latin typeface="Arial"/>
                          <a:ea typeface="Times New Roman"/>
                          <a:cs typeface="Times New Roman"/>
                        </a:rPr>
                        <a:t>2002 </a:t>
                      </a:r>
                      <a:endParaRPr lang="en-US" sz="2000">
                        <a:solidFill>
                          <a:schemeClr val="tx1"/>
                        </a:solidFill>
                        <a:latin typeface="Calibri"/>
                        <a:ea typeface="Calibri"/>
                        <a:cs typeface="Times New Roman"/>
                      </a:endParaRPr>
                    </a:p>
                  </a:txBody>
                  <a:tcPr marL="7232" marR="7232" marT="7232" marB="7232" anchor="ctr">
                    <a:lnL>
                      <a:noFill/>
                    </a:lnL>
                    <a:lnR>
                      <a:noFill/>
                    </a:lnR>
                    <a:lnT>
                      <a:noFill/>
                    </a:lnT>
                    <a:lnB>
                      <a:noFill/>
                    </a:lnB>
                  </a:tcPr>
                </a:tc>
                <a:tc>
                  <a:txBody>
                    <a:bodyPr/>
                    <a:lstStyle/>
                    <a:p>
                      <a:pPr marL="0" marR="0" algn="l">
                        <a:lnSpc>
                          <a:spcPct val="115000"/>
                        </a:lnSpc>
                        <a:spcBef>
                          <a:spcPts val="0"/>
                        </a:spcBef>
                        <a:spcAft>
                          <a:spcPts val="0"/>
                        </a:spcAft>
                      </a:pPr>
                      <a:r>
                        <a:rPr lang="en-US" sz="2000" dirty="0" smtClean="0">
                          <a:solidFill>
                            <a:schemeClr val="tx1"/>
                          </a:solidFill>
                          <a:latin typeface="Arial"/>
                          <a:ea typeface="Times New Roman"/>
                          <a:cs typeface="Times New Roman"/>
                        </a:rPr>
                        <a:t>10,572.4 </a:t>
                      </a:r>
                      <a:endParaRPr lang="en-US" sz="2000" dirty="0">
                        <a:solidFill>
                          <a:schemeClr val="tx1"/>
                        </a:solidFill>
                        <a:latin typeface="Calibri"/>
                        <a:ea typeface="Calibri"/>
                        <a:cs typeface="Times New Roman"/>
                      </a:endParaRPr>
                    </a:p>
                  </a:txBody>
                  <a:tcPr marL="7232" marR="7232" marT="7232" marB="7232" anchor="ctr">
                    <a:lnL>
                      <a:noFill/>
                    </a:lnL>
                    <a:lnR>
                      <a:noFill/>
                    </a:lnR>
                    <a:lnT>
                      <a:noFill/>
                    </a:lnT>
                    <a:lnB>
                      <a:noFill/>
                    </a:lnB>
                  </a:tcPr>
                </a:tc>
                <a:tc>
                  <a:txBody>
                    <a:bodyPr/>
                    <a:lstStyle/>
                    <a:p>
                      <a:pPr marL="0" marR="0" algn="l">
                        <a:lnSpc>
                          <a:spcPct val="115000"/>
                        </a:lnSpc>
                        <a:spcBef>
                          <a:spcPts val="0"/>
                        </a:spcBef>
                        <a:spcAft>
                          <a:spcPts val="0"/>
                        </a:spcAft>
                      </a:pPr>
                      <a:endParaRPr lang="en-US" sz="2000" dirty="0">
                        <a:solidFill>
                          <a:schemeClr val="tx1"/>
                        </a:solidFill>
                        <a:latin typeface="Calibri"/>
                        <a:ea typeface="Calibri"/>
                        <a:cs typeface="Times New Roman"/>
                      </a:endParaRPr>
                    </a:p>
                  </a:txBody>
                  <a:tcPr marL="7232" marR="7232" marT="7232" marB="7232" anchor="ctr">
                    <a:lnL>
                      <a:noFill/>
                    </a:lnL>
                    <a:lnR>
                      <a:noFill/>
                    </a:lnR>
                    <a:lnT>
                      <a:noFill/>
                    </a:lnT>
                    <a:lnB>
                      <a:noFill/>
                    </a:lnB>
                  </a:tcPr>
                </a:tc>
              </a:tr>
              <a:tr h="254000">
                <a:tc>
                  <a:txBody>
                    <a:bodyPr/>
                    <a:lstStyle/>
                    <a:p>
                      <a:pPr marL="0" marR="0" algn="l">
                        <a:lnSpc>
                          <a:spcPct val="115000"/>
                        </a:lnSpc>
                        <a:spcBef>
                          <a:spcPts val="0"/>
                        </a:spcBef>
                        <a:spcAft>
                          <a:spcPts val="0"/>
                        </a:spcAft>
                      </a:pPr>
                      <a:r>
                        <a:rPr lang="en-US" sz="2000">
                          <a:solidFill>
                            <a:schemeClr val="tx1"/>
                          </a:solidFill>
                          <a:latin typeface="Arial"/>
                          <a:ea typeface="Times New Roman"/>
                          <a:cs typeface="Times New Roman"/>
                        </a:rPr>
                        <a:t>2003 </a:t>
                      </a:r>
                      <a:endParaRPr lang="en-US" sz="2000">
                        <a:solidFill>
                          <a:schemeClr val="tx1"/>
                        </a:solidFill>
                        <a:latin typeface="Calibri"/>
                        <a:ea typeface="Calibri"/>
                        <a:cs typeface="Times New Roman"/>
                      </a:endParaRPr>
                    </a:p>
                  </a:txBody>
                  <a:tcPr marL="7232" marR="7232" marT="7232" marB="7232" anchor="ctr">
                    <a:lnL>
                      <a:noFill/>
                    </a:lnL>
                    <a:lnR>
                      <a:noFill/>
                    </a:lnR>
                    <a:lnT>
                      <a:noFill/>
                    </a:lnT>
                    <a:lnB>
                      <a:noFill/>
                    </a:lnB>
                  </a:tcPr>
                </a:tc>
                <a:tc>
                  <a:txBody>
                    <a:bodyPr/>
                    <a:lstStyle/>
                    <a:p>
                      <a:pPr marL="0" marR="0" algn="l">
                        <a:lnSpc>
                          <a:spcPct val="115000"/>
                        </a:lnSpc>
                        <a:spcBef>
                          <a:spcPts val="0"/>
                        </a:spcBef>
                        <a:spcAft>
                          <a:spcPts val="0"/>
                        </a:spcAft>
                      </a:pPr>
                      <a:r>
                        <a:rPr lang="en-US" sz="2000" dirty="0" smtClean="0">
                          <a:solidFill>
                            <a:schemeClr val="tx1"/>
                          </a:solidFill>
                          <a:latin typeface="Arial"/>
                          <a:ea typeface="Times New Roman"/>
                          <a:cs typeface="Times New Roman"/>
                        </a:rPr>
                        <a:t>11,067.8 </a:t>
                      </a:r>
                      <a:endParaRPr lang="en-US" sz="2000" dirty="0">
                        <a:solidFill>
                          <a:schemeClr val="tx1"/>
                        </a:solidFill>
                        <a:latin typeface="Calibri"/>
                        <a:ea typeface="Calibri"/>
                        <a:cs typeface="Times New Roman"/>
                      </a:endParaRPr>
                    </a:p>
                  </a:txBody>
                  <a:tcPr marL="7232" marR="7232" marT="7232" marB="7232" anchor="ctr">
                    <a:lnL>
                      <a:noFill/>
                    </a:lnL>
                    <a:lnR>
                      <a:noFill/>
                    </a:lnR>
                    <a:lnT>
                      <a:noFill/>
                    </a:lnT>
                    <a:lnB>
                      <a:noFill/>
                    </a:lnB>
                  </a:tcPr>
                </a:tc>
                <a:tc>
                  <a:txBody>
                    <a:bodyPr/>
                    <a:lstStyle/>
                    <a:p>
                      <a:pPr marL="0" marR="0" algn="l">
                        <a:lnSpc>
                          <a:spcPct val="115000"/>
                        </a:lnSpc>
                        <a:spcBef>
                          <a:spcPts val="0"/>
                        </a:spcBef>
                        <a:spcAft>
                          <a:spcPts val="0"/>
                        </a:spcAft>
                      </a:pPr>
                      <a:endParaRPr lang="en-US" sz="2000" dirty="0">
                        <a:solidFill>
                          <a:schemeClr val="tx1"/>
                        </a:solidFill>
                        <a:latin typeface="Calibri"/>
                        <a:ea typeface="Calibri"/>
                        <a:cs typeface="Times New Roman"/>
                      </a:endParaRPr>
                    </a:p>
                  </a:txBody>
                  <a:tcPr marL="7232" marR="7232" marT="7232" marB="7232" anchor="ctr">
                    <a:lnL>
                      <a:noFill/>
                    </a:lnL>
                    <a:lnR>
                      <a:noFill/>
                    </a:lnR>
                    <a:lnT>
                      <a:noFill/>
                    </a:lnT>
                    <a:lnB>
                      <a:noFill/>
                    </a:lnB>
                  </a:tcPr>
                </a:tc>
              </a:tr>
              <a:tr h="254000">
                <a:tc>
                  <a:txBody>
                    <a:bodyPr/>
                    <a:lstStyle/>
                    <a:p>
                      <a:pPr marL="0" marR="0" algn="l">
                        <a:lnSpc>
                          <a:spcPct val="115000"/>
                        </a:lnSpc>
                        <a:spcBef>
                          <a:spcPts val="0"/>
                        </a:spcBef>
                        <a:spcAft>
                          <a:spcPts val="0"/>
                        </a:spcAft>
                      </a:pPr>
                      <a:r>
                        <a:rPr lang="en-US" sz="2000">
                          <a:solidFill>
                            <a:schemeClr val="tx1"/>
                          </a:solidFill>
                          <a:latin typeface="Arial"/>
                          <a:ea typeface="Times New Roman"/>
                          <a:cs typeface="Times New Roman"/>
                        </a:rPr>
                        <a:t>2004 </a:t>
                      </a:r>
                      <a:endParaRPr lang="en-US" sz="2000">
                        <a:solidFill>
                          <a:schemeClr val="tx1"/>
                        </a:solidFill>
                        <a:latin typeface="Calibri"/>
                        <a:ea typeface="Calibri"/>
                        <a:cs typeface="Times New Roman"/>
                      </a:endParaRPr>
                    </a:p>
                  </a:txBody>
                  <a:tcPr marL="7232" marR="7232" marT="7232" marB="7232" anchor="ctr">
                    <a:lnL>
                      <a:noFill/>
                    </a:lnL>
                    <a:lnR>
                      <a:noFill/>
                    </a:lnR>
                    <a:lnT>
                      <a:noFill/>
                    </a:lnT>
                    <a:lnB>
                      <a:noFill/>
                    </a:lnB>
                  </a:tcPr>
                </a:tc>
                <a:tc>
                  <a:txBody>
                    <a:bodyPr/>
                    <a:lstStyle/>
                    <a:p>
                      <a:pPr marL="0" marR="0" algn="l">
                        <a:lnSpc>
                          <a:spcPct val="115000"/>
                        </a:lnSpc>
                        <a:spcBef>
                          <a:spcPts val="0"/>
                        </a:spcBef>
                        <a:spcAft>
                          <a:spcPts val="0"/>
                        </a:spcAft>
                      </a:pPr>
                      <a:r>
                        <a:rPr lang="en-US" sz="2000" dirty="0" smtClean="0">
                          <a:solidFill>
                            <a:schemeClr val="tx1"/>
                          </a:solidFill>
                          <a:latin typeface="Arial"/>
                          <a:ea typeface="Times New Roman"/>
                          <a:cs typeface="Times New Roman"/>
                        </a:rPr>
                        <a:t>11,788.9 </a:t>
                      </a:r>
                      <a:endParaRPr lang="en-US" sz="2000" dirty="0">
                        <a:solidFill>
                          <a:schemeClr val="tx1"/>
                        </a:solidFill>
                        <a:latin typeface="Calibri"/>
                        <a:ea typeface="Calibri"/>
                        <a:cs typeface="Times New Roman"/>
                      </a:endParaRPr>
                    </a:p>
                  </a:txBody>
                  <a:tcPr marL="7232" marR="7232" marT="7232" marB="7232" anchor="ctr">
                    <a:lnL>
                      <a:noFill/>
                    </a:lnL>
                    <a:lnR>
                      <a:noFill/>
                    </a:lnR>
                    <a:lnT>
                      <a:noFill/>
                    </a:lnT>
                    <a:lnB>
                      <a:noFill/>
                    </a:lnB>
                  </a:tcPr>
                </a:tc>
                <a:tc>
                  <a:txBody>
                    <a:bodyPr/>
                    <a:lstStyle/>
                    <a:p>
                      <a:pPr marL="0" marR="0" algn="l">
                        <a:lnSpc>
                          <a:spcPct val="115000"/>
                        </a:lnSpc>
                        <a:spcBef>
                          <a:spcPts val="0"/>
                        </a:spcBef>
                        <a:spcAft>
                          <a:spcPts val="0"/>
                        </a:spcAft>
                      </a:pPr>
                      <a:endParaRPr lang="en-US" sz="2000" dirty="0">
                        <a:solidFill>
                          <a:schemeClr val="tx1"/>
                        </a:solidFill>
                        <a:latin typeface="Calibri"/>
                        <a:ea typeface="Calibri"/>
                        <a:cs typeface="Times New Roman"/>
                      </a:endParaRPr>
                    </a:p>
                  </a:txBody>
                  <a:tcPr marL="7232" marR="7232" marT="7232" marB="7232" anchor="ctr">
                    <a:lnL>
                      <a:noFill/>
                    </a:lnL>
                    <a:lnR>
                      <a:noFill/>
                    </a:lnR>
                    <a:lnT>
                      <a:noFill/>
                    </a:lnT>
                    <a:lnB>
                      <a:noFill/>
                    </a:lnB>
                  </a:tcPr>
                </a:tc>
              </a:tr>
              <a:tr h="254000">
                <a:tc>
                  <a:txBody>
                    <a:bodyPr/>
                    <a:lstStyle/>
                    <a:p>
                      <a:pPr marL="0" marR="0" algn="l">
                        <a:lnSpc>
                          <a:spcPct val="115000"/>
                        </a:lnSpc>
                        <a:spcBef>
                          <a:spcPts val="0"/>
                        </a:spcBef>
                        <a:spcAft>
                          <a:spcPts val="0"/>
                        </a:spcAft>
                      </a:pPr>
                      <a:r>
                        <a:rPr lang="en-US" sz="2000">
                          <a:solidFill>
                            <a:schemeClr val="tx1"/>
                          </a:solidFill>
                          <a:latin typeface="Arial"/>
                          <a:ea typeface="Times New Roman"/>
                          <a:cs typeface="Times New Roman"/>
                        </a:rPr>
                        <a:t>2005 </a:t>
                      </a:r>
                      <a:endParaRPr lang="en-US" sz="2000">
                        <a:solidFill>
                          <a:schemeClr val="tx1"/>
                        </a:solidFill>
                        <a:latin typeface="Calibri"/>
                        <a:ea typeface="Calibri"/>
                        <a:cs typeface="Times New Roman"/>
                      </a:endParaRPr>
                    </a:p>
                  </a:txBody>
                  <a:tcPr marL="7232" marR="7232" marT="7232" marB="7232" anchor="ctr">
                    <a:lnL>
                      <a:noFill/>
                    </a:lnL>
                    <a:lnR>
                      <a:noFill/>
                    </a:lnR>
                    <a:lnT>
                      <a:noFill/>
                    </a:lnT>
                    <a:lnB>
                      <a:noFill/>
                    </a:lnB>
                  </a:tcPr>
                </a:tc>
                <a:tc>
                  <a:txBody>
                    <a:bodyPr/>
                    <a:lstStyle/>
                    <a:p>
                      <a:pPr marL="0" marR="0" algn="l">
                        <a:lnSpc>
                          <a:spcPct val="115000"/>
                        </a:lnSpc>
                        <a:spcBef>
                          <a:spcPts val="0"/>
                        </a:spcBef>
                        <a:spcAft>
                          <a:spcPts val="0"/>
                        </a:spcAft>
                      </a:pPr>
                      <a:r>
                        <a:rPr lang="en-US" sz="2000" dirty="0" smtClean="0">
                          <a:solidFill>
                            <a:schemeClr val="tx1"/>
                          </a:solidFill>
                          <a:latin typeface="Arial"/>
                          <a:ea typeface="Times New Roman"/>
                          <a:cs typeface="Times New Roman"/>
                        </a:rPr>
                        <a:t>12,554.5 </a:t>
                      </a:r>
                      <a:endParaRPr lang="en-US" sz="2000" dirty="0">
                        <a:solidFill>
                          <a:schemeClr val="tx1"/>
                        </a:solidFill>
                        <a:latin typeface="Calibri"/>
                        <a:ea typeface="Calibri"/>
                        <a:cs typeface="Times New Roman"/>
                      </a:endParaRPr>
                    </a:p>
                  </a:txBody>
                  <a:tcPr marL="7232" marR="7232" marT="7232" marB="7232" anchor="ctr">
                    <a:lnL>
                      <a:noFill/>
                    </a:lnL>
                    <a:lnR>
                      <a:noFill/>
                    </a:lnR>
                    <a:lnT>
                      <a:noFill/>
                    </a:lnT>
                    <a:lnB>
                      <a:noFill/>
                    </a:lnB>
                  </a:tcPr>
                </a:tc>
                <a:tc>
                  <a:txBody>
                    <a:bodyPr/>
                    <a:lstStyle/>
                    <a:p>
                      <a:pPr marL="0" marR="0" algn="l">
                        <a:lnSpc>
                          <a:spcPct val="115000"/>
                        </a:lnSpc>
                        <a:spcBef>
                          <a:spcPts val="0"/>
                        </a:spcBef>
                        <a:spcAft>
                          <a:spcPts val="0"/>
                        </a:spcAft>
                      </a:pPr>
                      <a:endParaRPr lang="en-US" sz="2000" dirty="0">
                        <a:solidFill>
                          <a:schemeClr val="tx1"/>
                        </a:solidFill>
                        <a:latin typeface="Calibri"/>
                        <a:ea typeface="Calibri"/>
                        <a:cs typeface="Times New Roman"/>
                      </a:endParaRPr>
                    </a:p>
                  </a:txBody>
                  <a:tcPr marL="7232" marR="7232" marT="7232" marB="7232" anchor="ctr">
                    <a:lnL>
                      <a:noFill/>
                    </a:lnL>
                    <a:lnR>
                      <a:noFill/>
                    </a:lnR>
                    <a:lnT>
                      <a:noFill/>
                    </a:lnT>
                    <a:lnB>
                      <a:noFill/>
                    </a:lnB>
                  </a:tcPr>
                </a:tc>
              </a:tr>
              <a:tr h="254000">
                <a:tc>
                  <a:txBody>
                    <a:bodyPr/>
                    <a:lstStyle/>
                    <a:p>
                      <a:pPr marL="0" marR="0" algn="l">
                        <a:lnSpc>
                          <a:spcPct val="115000"/>
                        </a:lnSpc>
                        <a:spcBef>
                          <a:spcPts val="0"/>
                        </a:spcBef>
                        <a:spcAft>
                          <a:spcPts val="0"/>
                        </a:spcAft>
                      </a:pPr>
                      <a:r>
                        <a:rPr lang="en-US" sz="2000">
                          <a:solidFill>
                            <a:schemeClr val="tx1"/>
                          </a:solidFill>
                          <a:latin typeface="Arial"/>
                          <a:ea typeface="Times New Roman"/>
                          <a:cs typeface="Times New Roman"/>
                        </a:rPr>
                        <a:t>2006 </a:t>
                      </a:r>
                      <a:endParaRPr lang="en-US" sz="2000">
                        <a:solidFill>
                          <a:schemeClr val="tx1"/>
                        </a:solidFill>
                        <a:latin typeface="Calibri"/>
                        <a:ea typeface="Calibri"/>
                        <a:cs typeface="Times New Roman"/>
                      </a:endParaRPr>
                    </a:p>
                  </a:txBody>
                  <a:tcPr marL="7232" marR="7232" marT="7232" marB="7232" anchor="ctr">
                    <a:lnL>
                      <a:noFill/>
                    </a:lnL>
                    <a:lnR>
                      <a:noFill/>
                    </a:lnR>
                    <a:lnT>
                      <a:noFill/>
                    </a:lnT>
                    <a:lnB>
                      <a:noFill/>
                    </a:lnB>
                  </a:tcPr>
                </a:tc>
                <a:tc>
                  <a:txBody>
                    <a:bodyPr/>
                    <a:lstStyle/>
                    <a:p>
                      <a:pPr marL="0" marR="0" algn="l">
                        <a:lnSpc>
                          <a:spcPct val="115000"/>
                        </a:lnSpc>
                        <a:spcBef>
                          <a:spcPts val="0"/>
                        </a:spcBef>
                        <a:spcAft>
                          <a:spcPts val="0"/>
                        </a:spcAft>
                      </a:pPr>
                      <a:r>
                        <a:rPr lang="en-US" sz="2000" dirty="0" smtClean="0">
                          <a:solidFill>
                            <a:schemeClr val="tx1"/>
                          </a:solidFill>
                          <a:latin typeface="Arial"/>
                          <a:ea typeface="Times New Roman"/>
                          <a:cs typeface="Times New Roman"/>
                        </a:rPr>
                        <a:t>13,310.9 </a:t>
                      </a:r>
                      <a:endParaRPr lang="en-US" sz="2000" dirty="0">
                        <a:solidFill>
                          <a:schemeClr val="tx1"/>
                        </a:solidFill>
                        <a:latin typeface="Calibri"/>
                        <a:ea typeface="Calibri"/>
                        <a:cs typeface="Times New Roman"/>
                      </a:endParaRPr>
                    </a:p>
                  </a:txBody>
                  <a:tcPr marL="7232" marR="7232" marT="7232" marB="7232" anchor="ctr">
                    <a:lnL>
                      <a:noFill/>
                    </a:lnL>
                    <a:lnR>
                      <a:noFill/>
                    </a:lnR>
                    <a:lnT>
                      <a:noFill/>
                    </a:lnT>
                    <a:lnB>
                      <a:noFill/>
                    </a:lnB>
                  </a:tcPr>
                </a:tc>
                <a:tc>
                  <a:txBody>
                    <a:bodyPr/>
                    <a:lstStyle/>
                    <a:p>
                      <a:pPr marL="0" marR="0" algn="l">
                        <a:lnSpc>
                          <a:spcPct val="115000"/>
                        </a:lnSpc>
                        <a:spcBef>
                          <a:spcPts val="0"/>
                        </a:spcBef>
                        <a:spcAft>
                          <a:spcPts val="0"/>
                        </a:spcAft>
                      </a:pPr>
                      <a:endParaRPr lang="en-US" sz="2000" dirty="0">
                        <a:solidFill>
                          <a:schemeClr val="tx1"/>
                        </a:solidFill>
                        <a:latin typeface="Calibri"/>
                        <a:ea typeface="Calibri"/>
                        <a:cs typeface="Times New Roman"/>
                      </a:endParaRPr>
                    </a:p>
                  </a:txBody>
                  <a:tcPr marL="7232" marR="7232" marT="7232" marB="7232" anchor="ctr">
                    <a:lnL>
                      <a:noFill/>
                    </a:lnL>
                    <a:lnR>
                      <a:noFill/>
                    </a:lnR>
                    <a:lnT>
                      <a:noFill/>
                    </a:lnT>
                    <a:lnB>
                      <a:noFill/>
                    </a:lnB>
                  </a:tcPr>
                </a:tc>
              </a:tr>
              <a:tr h="254000">
                <a:tc>
                  <a:txBody>
                    <a:bodyPr/>
                    <a:lstStyle/>
                    <a:p>
                      <a:pPr marL="0" marR="0" algn="l">
                        <a:lnSpc>
                          <a:spcPct val="115000"/>
                        </a:lnSpc>
                        <a:spcBef>
                          <a:spcPts val="0"/>
                        </a:spcBef>
                        <a:spcAft>
                          <a:spcPts val="0"/>
                        </a:spcAft>
                      </a:pPr>
                      <a:r>
                        <a:rPr lang="en-US" sz="2000">
                          <a:solidFill>
                            <a:schemeClr val="tx1"/>
                          </a:solidFill>
                          <a:latin typeface="Arial"/>
                          <a:ea typeface="Times New Roman"/>
                          <a:cs typeface="Times New Roman"/>
                        </a:rPr>
                        <a:t>2007 </a:t>
                      </a:r>
                      <a:endParaRPr lang="en-US" sz="2000">
                        <a:solidFill>
                          <a:schemeClr val="tx1"/>
                        </a:solidFill>
                        <a:latin typeface="Calibri"/>
                        <a:ea typeface="Calibri"/>
                        <a:cs typeface="Times New Roman"/>
                      </a:endParaRPr>
                    </a:p>
                  </a:txBody>
                  <a:tcPr marL="7232" marR="7232" marT="7232" marB="7232" anchor="ctr">
                    <a:lnL>
                      <a:noFill/>
                    </a:lnL>
                    <a:lnR>
                      <a:noFill/>
                    </a:lnR>
                    <a:lnT>
                      <a:noFill/>
                    </a:lnT>
                    <a:lnB>
                      <a:noFill/>
                    </a:lnB>
                  </a:tcPr>
                </a:tc>
                <a:tc>
                  <a:txBody>
                    <a:bodyPr/>
                    <a:lstStyle/>
                    <a:p>
                      <a:pPr marL="0" marR="0" algn="l">
                        <a:lnSpc>
                          <a:spcPct val="115000"/>
                        </a:lnSpc>
                        <a:spcBef>
                          <a:spcPts val="0"/>
                        </a:spcBef>
                        <a:spcAft>
                          <a:spcPts val="0"/>
                        </a:spcAft>
                      </a:pPr>
                      <a:r>
                        <a:rPr lang="en-US" sz="2000" dirty="0" smtClean="0">
                          <a:solidFill>
                            <a:schemeClr val="tx1"/>
                          </a:solidFill>
                          <a:latin typeface="Arial"/>
                          <a:ea typeface="Times New Roman"/>
                          <a:cs typeface="Times New Roman"/>
                        </a:rPr>
                        <a:t>13,969.3 </a:t>
                      </a:r>
                      <a:endParaRPr lang="en-US" sz="2000" dirty="0">
                        <a:solidFill>
                          <a:schemeClr val="tx1"/>
                        </a:solidFill>
                        <a:latin typeface="Calibri"/>
                        <a:ea typeface="Calibri"/>
                        <a:cs typeface="Times New Roman"/>
                      </a:endParaRPr>
                    </a:p>
                  </a:txBody>
                  <a:tcPr marL="7232" marR="7232" marT="7232" marB="7232" anchor="ctr">
                    <a:lnL>
                      <a:noFill/>
                    </a:lnL>
                    <a:lnR>
                      <a:noFill/>
                    </a:lnR>
                    <a:lnT>
                      <a:noFill/>
                    </a:lnT>
                    <a:lnB>
                      <a:noFill/>
                    </a:lnB>
                  </a:tcPr>
                </a:tc>
                <a:tc>
                  <a:txBody>
                    <a:bodyPr/>
                    <a:lstStyle/>
                    <a:p>
                      <a:pPr marL="0" marR="0" algn="l">
                        <a:lnSpc>
                          <a:spcPct val="115000"/>
                        </a:lnSpc>
                        <a:spcBef>
                          <a:spcPts val="0"/>
                        </a:spcBef>
                        <a:spcAft>
                          <a:spcPts val="0"/>
                        </a:spcAft>
                      </a:pPr>
                      <a:endParaRPr lang="en-US" sz="2000" dirty="0">
                        <a:solidFill>
                          <a:schemeClr val="tx1"/>
                        </a:solidFill>
                        <a:latin typeface="Calibri"/>
                        <a:ea typeface="Calibri"/>
                        <a:cs typeface="Times New Roman"/>
                      </a:endParaRPr>
                    </a:p>
                  </a:txBody>
                  <a:tcPr marL="7232" marR="7232" marT="7232" marB="7232" anchor="ctr">
                    <a:lnL>
                      <a:noFill/>
                    </a:lnL>
                    <a:lnR>
                      <a:noFill/>
                    </a:lnR>
                    <a:lnT>
                      <a:noFill/>
                    </a:lnT>
                    <a:lnB>
                      <a:noFill/>
                    </a:lnB>
                  </a:tcPr>
                </a:tc>
              </a:tr>
              <a:tr h="254000">
                <a:tc>
                  <a:txBody>
                    <a:bodyPr/>
                    <a:lstStyle/>
                    <a:p>
                      <a:pPr marL="0" marR="0" algn="l">
                        <a:lnSpc>
                          <a:spcPct val="115000"/>
                        </a:lnSpc>
                        <a:spcBef>
                          <a:spcPts val="0"/>
                        </a:spcBef>
                        <a:spcAft>
                          <a:spcPts val="0"/>
                        </a:spcAft>
                      </a:pPr>
                      <a:r>
                        <a:rPr lang="en-US" sz="2000">
                          <a:solidFill>
                            <a:schemeClr val="tx1"/>
                          </a:solidFill>
                          <a:latin typeface="Arial"/>
                          <a:ea typeface="Times New Roman"/>
                          <a:cs typeface="Times New Roman"/>
                        </a:rPr>
                        <a:t>2008 </a:t>
                      </a:r>
                      <a:endParaRPr lang="en-US" sz="2000">
                        <a:solidFill>
                          <a:schemeClr val="tx1"/>
                        </a:solidFill>
                        <a:latin typeface="Calibri"/>
                        <a:ea typeface="Calibri"/>
                        <a:cs typeface="Times New Roman"/>
                      </a:endParaRPr>
                    </a:p>
                  </a:txBody>
                  <a:tcPr marL="7232" marR="7232" marT="7232" marB="7232" anchor="ctr">
                    <a:lnL>
                      <a:noFill/>
                    </a:lnL>
                    <a:lnR>
                      <a:noFill/>
                    </a:lnR>
                    <a:lnT>
                      <a:noFill/>
                    </a:lnT>
                    <a:lnB>
                      <a:noFill/>
                    </a:lnB>
                  </a:tcPr>
                </a:tc>
                <a:tc>
                  <a:txBody>
                    <a:bodyPr/>
                    <a:lstStyle/>
                    <a:p>
                      <a:pPr marL="0" marR="0" algn="l">
                        <a:lnSpc>
                          <a:spcPct val="115000"/>
                        </a:lnSpc>
                        <a:spcBef>
                          <a:spcPts val="0"/>
                        </a:spcBef>
                        <a:spcAft>
                          <a:spcPts val="0"/>
                        </a:spcAft>
                      </a:pPr>
                      <a:r>
                        <a:rPr lang="en-US" sz="2000" dirty="0" smtClean="0">
                          <a:solidFill>
                            <a:schemeClr val="tx1"/>
                          </a:solidFill>
                          <a:latin typeface="Arial"/>
                          <a:ea typeface="Times New Roman"/>
                          <a:cs typeface="Times New Roman"/>
                        </a:rPr>
                        <a:t>14,270.5 </a:t>
                      </a:r>
                      <a:endParaRPr lang="en-US" sz="2000" dirty="0">
                        <a:solidFill>
                          <a:schemeClr val="tx1"/>
                        </a:solidFill>
                        <a:latin typeface="Calibri"/>
                        <a:ea typeface="Calibri"/>
                        <a:cs typeface="Times New Roman"/>
                      </a:endParaRPr>
                    </a:p>
                  </a:txBody>
                  <a:tcPr marL="7232" marR="7232" marT="7232" marB="7232" anchor="ctr">
                    <a:lnL>
                      <a:noFill/>
                    </a:lnL>
                    <a:lnR>
                      <a:noFill/>
                    </a:lnR>
                    <a:lnT>
                      <a:noFill/>
                    </a:lnT>
                    <a:lnB>
                      <a:noFill/>
                    </a:lnB>
                  </a:tcPr>
                </a:tc>
                <a:tc>
                  <a:txBody>
                    <a:bodyPr/>
                    <a:lstStyle/>
                    <a:p>
                      <a:pPr marL="0" marR="0" algn="l">
                        <a:lnSpc>
                          <a:spcPct val="115000"/>
                        </a:lnSpc>
                        <a:spcBef>
                          <a:spcPts val="0"/>
                        </a:spcBef>
                        <a:spcAft>
                          <a:spcPts val="0"/>
                        </a:spcAft>
                      </a:pPr>
                      <a:endParaRPr lang="en-US" sz="2000" dirty="0">
                        <a:solidFill>
                          <a:schemeClr val="tx1"/>
                        </a:solidFill>
                        <a:latin typeface="Calibri"/>
                        <a:ea typeface="Calibri"/>
                        <a:cs typeface="Times New Roman"/>
                      </a:endParaRPr>
                    </a:p>
                  </a:txBody>
                  <a:tcPr marL="7232" marR="7232" marT="7232" marB="7232" anchor="ctr">
                    <a:lnL>
                      <a:noFill/>
                    </a:lnL>
                    <a:lnR>
                      <a:noFill/>
                    </a:lnR>
                    <a:lnT>
                      <a:noFill/>
                    </a:lnT>
                    <a:lnB>
                      <a:noFill/>
                    </a:lnB>
                  </a:tcPr>
                </a:tc>
              </a:tr>
              <a:tr h="254000">
                <a:tc>
                  <a:txBody>
                    <a:bodyPr/>
                    <a:lstStyle/>
                    <a:p>
                      <a:pPr marL="0" marR="0" algn="l">
                        <a:lnSpc>
                          <a:spcPct val="115000"/>
                        </a:lnSpc>
                        <a:spcBef>
                          <a:spcPts val="0"/>
                        </a:spcBef>
                        <a:spcAft>
                          <a:spcPts val="0"/>
                        </a:spcAft>
                      </a:pPr>
                      <a:r>
                        <a:rPr lang="en-US" sz="2000">
                          <a:solidFill>
                            <a:schemeClr val="tx1"/>
                          </a:solidFill>
                          <a:latin typeface="Arial"/>
                          <a:ea typeface="Times New Roman"/>
                          <a:cs typeface="Times New Roman"/>
                        </a:rPr>
                        <a:t>2009 </a:t>
                      </a:r>
                      <a:endParaRPr lang="en-US" sz="2000">
                        <a:solidFill>
                          <a:schemeClr val="tx1"/>
                        </a:solidFill>
                        <a:latin typeface="Calibri"/>
                        <a:ea typeface="Calibri"/>
                        <a:cs typeface="Times New Roman"/>
                      </a:endParaRPr>
                    </a:p>
                  </a:txBody>
                  <a:tcPr marL="7232" marR="7232" marT="7232" marB="7232" anchor="ctr">
                    <a:lnL>
                      <a:noFill/>
                    </a:lnL>
                    <a:lnR>
                      <a:noFill/>
                    </a:lnR>
                    <a:lnT>
                      <a:noFill/>
                    </a:lnT>
                    <a:lnB>
                      <a:noFill/>
                    </a:lnB>
                  </a:tcPr>
                </a:tc>
                <a:tc>
                  <a:txBody>
                    <a:bodyPr/>
                    <a:lstStyle/>
                    <a:p>
                      <a:pPr marL="0" marR="0" algn="l">
                        <a:lnSpc>
                          <a:spcPct val="115000"/>
                        </a:lnSpc>
                        <a:spcBef>
                          <a:spcPts val="0"/>
                        </a:spcBef>
                        <a:spcAft>
                          <a:spcPts val="0"/>
                        </a:spcAft>
                      </a:pPr>
                      <a:r>
                        <a:rPr lang="en-US" sz="2000" dirty="0" smtClean="0">
                          <a:solidFill>
                            <a:schemeClr val="tx1"/>
                          </a:solidFill>
                          <a:latin typeface="Arial"/>
                          <a:ea typeface="Times New Roman"/>
                          <a:cs typeface="Times New Roman"/>
                        </a:rPr>
                        <a:t>14,014.8 </a:t>
                      </a:r>
                      <a:endParaRPr lang="en-US" sz="2000" dirty="0">
                        <a:solidFill>
                          <a:schemeClr val="tx1"/>
                        </a:solidFill>
                        <a:latin typeface="Calibri"/>
                        <a:ea typeface="Calibri"/>
                        <a:cs typeface="Times New Roman"/>
                      </a:endParaRPr>
                    </a:p>
                  </a:txBody>
                  <a:tcPr marL="7232" marR="7232" marT="7232" marB="7232" anchor="ctr">
                    <a:lnL>
                      <a:noFill/>
                    </a:lnL>
                    <a:lnR>
                      <a:noFill/>
                    </a:lnR>
                    <a:lnT>
                      <a:noFill/>
                    </a:lnT>
                    <a:lnB>
                      <a:noFill/>
                    </a:lnB>
                  </a:tcPr>
                </a:tc>
                <a:tc>
                  <a:txBody>
                    <a:bodyPr/>
                    <a:lstStyle/>
                    <a:p>
                      <a:pPr marL="0" marR="0" algn="l">
                        <a:lnSpc>
                          <a:spcPct val="115000"/>
                        </a:lnSpc>
                        <a:spcBef>
                          <a:spcPts val="0"/>
                        </a:spcBef>
                        <a:spcAft>
                          <a:spcPts val="0"/>
                        </a:spcAft>
                      </a:pPr>
                      <a:endParaRPr lang="en-US" sz="2000" dirty="0">
                        <a:solidFill>
                          <a:schemeClr val="tx1"/>
                        </a:solidFill>
                        <a:latin typeface="Calibri"/>
                        <a:ea typeface="Calibri"/>
                        <a:cs typeface="Times New Roman"/>
                      </a:endParaRPr>
                    </a:p>
                  </a:txBody>
                  <a:tcPr marL="7232" marR="7232" marT="7232" marB="7232" anchor="ctr">
                    <a:lnL>
                      <a:noFill/>
                    </a:lnL>
                    <a:lnR>
                      <a:noFill/>
                    </a:lnR>
                    <a:lnT>
                      <a:noFill/>
                    </a:lnT>
                    <a:lnB>
                      <a:noFill/>
                    </a:lnB>
                  </a:tcPr>
                </a:tc>
              </a:tr>
              <a:tr h="254000">
                <a:tc>
                  <a:txBody>
                    <a:bodyPr/>
                    <a:lstStyle/>
                    <a:p>
                      <a:pPr marL="0" marR="0" algn="l">
                        <a:lnSpc>
                          <a:spcPct val="115000"/>
                        </a:lnSpc>
                        <a:spcBef>
                          <a:spcPts val="0"/>
                        </a:spcBef>
                        <a:spcAft>
                          <a:spcPts val="0"/>
                        </a:spcAft>
                      </a:pPr>
                      <a:r>
                        <a:rPr lang="en-US" sz="2000">
                          <a:solidFill>
                            <a:schemeClr val="tx1"/>
                          </a:solidFill>
                          <a:latin typeface="Arial"/>
                          <a:ea typeface="Times New Roman"/>
                          <a:cs typeface="Times New Roman"/>
                        </a:rPr>
                        <a:t>2010 </a:t>
                      </a:r>
                      <a:endParaRPr lang="en-US" sz="2000">
                        <a:solidFill>
                          <a:schemeClr val="tx1"/>
                        </a:solidFill>
                        <a:latin typeface="Calibri"/>
                        <a:ea typeface="Calibri"/>
                        <a:cs typeface="Times New Roman"/>
                      </a:endParaRPr>
                    </a:p>
                  </a:txBody>
                  <a:tcPr marL="7232" marR="7232" marT="7232" marB="7232" anchor="ctr">
                    <a:lnL>
                      <a:noFill/>
                    </a:lnL>
                    <a:lnR>
                      <a:noFill/>
                    </a:lnR>
                    <a:lnT>
                      <a:noFill/>
                    </a:lnT>
                    <a:lnB>
                      <a:noFill/>
                    </a:lnB>
                  </a:tcPr>
                </a:tc>
                <a:tc>
                  <a:txBody>
                    <a:bodyPr/>
                    <a:lstStyle/>
                    <a:p>
                      <a:pPr marL="0" marR="0" algn="l">
                        <a:lnSpc>
                          <a:spcPct val="115000"/>
                        </a:lnSpc>
                        <a:spcBef>
                          <a:spcPts val="0"/>
                        </a:spcBef>
                        <a:spcAft>
                          <a:spcPts val="0"/>
                        </a:spcAft>
                      </a:pPr>
                      <a:r>
                        <a:rPr lang="en-US" sz="2000" dirty="0" smtClean="0">
                          <a:solidFill>
                            <a:schemeClr val="tx1"/>
                          </a:solidFill>
                          <a:latin typeface="Arial"/>
                          <a:ea typeface="Times New Roman"/>
                          <a:cs typeface="Times New Roman"/>
                        </a:rPr>
                        <a:t>14,551.8</a:t>
                      </a:r>
                      <a:endParaRPr lang="en-US" sz="2000" dirty="0">
                        <a:solidFill>
                          <a:schemeClr val="tx1"/>
                        </a:solidFill>
                        <a:latin typeface="Calibri"/>
                        <a:ea typeface="Calibri"/>
                        <a:cs typeface="Times New Roman"/>
                      </a:endParaRPr>
                    </a:p>
                  </a:txBody>
                  <a:tcPr marL="7232" marR="7232" marT="7232" marB="7232" anchor="ctr">
                    <a:lnL>
                      <a:noFill/>
                    </a:lnL>
                    <a:lnR>
                      <a:noFill/>
                    </a:lnR>
                    <a:lnT>
                      <a:noFill/>
                    </a:lnT>
                    <a:lnB>
                      <a:noFill/>
                    </a:lnB>
                  </a:tcPr>
                </a:tc>
                <a:tc>
                  <a:txBody>
                    <a:bodyPr/>
                    <a:lstStyle/>
                    <a:p>
                      <a:pPr algn="l">
                        <a:lnSpc>
                          <a:spcPct val="115000"/>
                        </a:lnSpc>
                      </a:pPr>
                      <a:endParaRPr lang="en-US" sz="2000" dirty="0">
                        <a:solidFill>
                          <a:schemeClr val="tx1"/>
                        </a:solidFill>
                        <a:latin typeface="Calibri"/>
                        <a:ea typeface="Times New Roman"/>
                      </a:endParaRPr>
                    </a:p>
                  </a:txBody>
                  <a:tcPr marL="7232" marR="7232" marT="7232" marB="7232" anchor="ctr">
                    <a:lnL>
                      <a:noFill/>
                    </a:lnL>
                    <a:lnR>
                      <a:noFill/>
                    </a:lnR>
                    <a:lnT>
                      <a:noFill/>
                    </a:lnT>
                    <a:lnB>
                      <a:noFill/>
                    </a:lnB>
                  </a:tcPr>
                </a:tc>
              </a:tr>
            </a:tbl>
          </a:graphicData>
        </a:graphic>
      </p:graphicFrame>
      <p:sp>
        <p:nvSpPr>
          <p:cNvPr id="5" name="TextBox 4"/>
          <p:cNvSpPr txBox="1"/>
          <p:nvPr/>
        </p:nvSpPr>
        <p:spPr>
          <a:xfrm>
            <a:off x="6019800" y="1066800"/>
            <a:ext cx="2286000" cy="923330"/>
          </a:xfrm>
          <a:prstGeom prst="rect">
            <a:avLst/>
          </a:prstGeom>
          <a:noFill/>
        </p:spPr>
        <p:txBody>
          <a:bodyPr wrap="square" rtlCol="0">
            <a:spAutoFit/>
          </a:bodyPr>
          <a:lstStyle/>
          <a:p>
            <a:r>
              <a:rPr lang="en-US" dirty="0" smtClean="0"/>
              <a:t>The following table lists GDP in Billions of Dollars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Price Increases in perspective…</a:t>
            </a:r>
            <a:endParaRPr lang="en-US" dirty="0"/>
          </a:p>
        </p:txBody>
      </p:sp>
      <p:sp>
        <p:nvSpPr>
          <p:cNvPr id="3" name="Content Placeholder 2"/>
          <p:cNvSpPr>
            <a:spLocks noGrp="1"/>
          </p:cNvSpPr>
          <p:nvPr>
            <p:ph idx="1"/>
          </p:nvPr>
        </p:nvSpPr>
        <p:spPr/>
        <p:txBody>
          <a:bodyPr/>
          <a:lstStyle/>
          <a:p>
            <a:r>
              <a:rPr lang="en-US" dirty="0" smtClean="0"/>
              <a:t>In 1995, US GDP was nearly seven times greater than in 1970.  As in Rosa’s case, these increases do not necessarily derive from real increased in the output of goods and services.</a:t>
            </a:r>
          </a:p>
          <a:p>
            <a:endParaRPr lang="en-US" dirty="0" smtClean="0"/>
          </a:p>
          <a:p>
            <a:endParaRPr lang="en-US" dirty="0" smtClean="0"/>
          </a:p>
          <a:p>
            <a:r>
              <a:rPr lang="en-US" dirty="0" smtClean="0"/>
              <a:t>As prices increase, so does GDP.  Therefore, economists calculate GDP in both nominal and real prices.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Nominal GDP	</a:t>
            </a:r>
            <a:endParaRPr lang="en-US" dirty="0"/>
          </a:p>
        </p:txBody>
      </p:sp>
      <p:sp>
        <p:nvSpPr>
          <p:cNvPr id="3" name="Text Placeholder 2"/>
          <p:cNvSpPr>
            <a:spLocks noGrp="1"/>
          </p:cNvSpPr>
          <p:nvPr>
            <p:ph type="body" idx="1"/>
          </p:nvPr>
        </p:nvSpPr>
        <p:spPr/>
        <p:txBody>
          <a:bodyPr>
            <a:normAutofit fontScale="92500" lnSpcReduction="20000"/>
          </a:bodyPr>
          <a:lstStyle/>
          <a:p>
            <a:r>
              <a:rPr lang="en-US" sz="3600" dirty="0" smtClean="0"/>
              <a:t>(or Current GDP)</a:t>
            </a:r>
          </a:p>
          <a:p>
            <a:r>
              <a:rPr lang="en-US" sz="3600" dirty="0" smtClean="0"/>
              <a:t>Expressed in the current prices of the period being measured</a:t>
            </a:r>
            <a:endParaRPr lang="en-US"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GDP</a:t>
            </a:r>
            <a:endParaRPr lang="en-US" dirty="0"/>
          </a:p>
        </p:txBody>
      </p:sp>
      <p:sp>
        <p:nvSpPr>
          <p:cNvPr id="3" name="Text Placeholder 2"/>
          <p:cNvSpPr>
            <a:spLocks noGrp="1"/>
          </p:cNvSpPr>
          <p:nvPr>
            <p:ph type="body" idx="1"/>
          </p:nvPr>
        </p:nvSpPr>
        <p:spPr>
          <a:xfrm>
            <a:off x="530352" y="2704664"/>
            <a:ext cx="7772400" cy="3619936"/>
          </a:xfrm>
        </p:spPr>
        <p:txBody>
          <a:bodyPr>
            <a:normAutofit/>
          </a:bodyPr>
          <a:lstStyle/>
          <a:p>
            <a:r>
              <a:rPr lang="en-US" sz="3200" dirty="0" smtClean="0"/>
              <a:t>Is GDP adjusted for price changes.</a:t>
            </a:r>
          </a:p>
          <a:p>
            <a:endParaRPr lang="en-US" sz="3200" dirty="0" smtClean="0"/>
          </a:p>
          <a:p>
            <a:endParaRPr lang="en-US" sz="3200" dirty="0" smtClean="0"/>
          </a:p>
          <a:p>
            <a:endParaRPr lang="en-US" sz="3200" dirty="0" smtClean="0"/>
          </a:p>
          <a:p>
            <a:r>
              <a:rPr lang="en-US" sz="3200" dirty="0" smtClean="0">
                <a:hlinkClick r:id="rId2"/>
              </a:rPr>
              <a:t>GRAPH</a:t>
            </a:r>
            <a:r>
              <a:rPr lang="en-US" sz="3200" dirty="0" smtClean="0"/>
              <a:t>  </a:t>
            </a:r>
            <a:endParaRPr lang="en-US"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34</TotalTime>
  <Words>621</Words>
  <Application>Microsoft Office PowerPoint</Application>
  <PresentationFormat>On-screen Show (4:3)</PresentationFormat>
  <Paragraphs>98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“Teach me Economics, Teach me, Teach me Economics!” </vt:lpstr>
      <vt:lpstr>Adjusting GDP for price increases</vt:lpstr>
      <vt:lpstr>A Review of GDP</vt:lpstr>
      <vt:lpstr>Price Increases in perspective…</vt:lpstr>
      <vt:lpstr>Price Increases in perspective…</vt:lpstr>
      <vt:lpstr>Consider the following table:</vt:lpstr>
      <vt:lpstr>Price Increases in perspective…</vt:lpstr>
      <vt:lpstr>Nominal GDP </vt:lpstr>
      <vt:lpstr>Real GDP</vt:lpstr>
      <vt:lpstr>Limitations of Gross Domestic Product</vt:lpstr>
      <vt:lpstr>Accuracy and Timeliness of Data</vt:lpstr>
      <vt:lpstr>Nonmarket Activities</vt:lpstr>
      <vt:lpstr>Underground Economy</vt:lpstr>
      <vt:lpstr>Can you think of other underground economies that are both legal and illegal?</vt:lpstr>
      <vt:lpstr>“Goods” and “Bads”</vt:lpstr>
      <vt:lpstr>…And here we go with our “DUMB VIDEO of the  DAY”</vt:lpstr>
      <vt:lpstr>Review Questions</vt:lpstr>
    </vt:vector>
  </TitlesOfParts>
  <Company>LCUSD#2</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Adjusting GDP for price increases</dc:title>
  <dc:creator>LeRoy Technology</dc:creator>
  <cp:lastModifiedBy>LeRoy Technology</cp:lastModifiedBy>
  <cp:revision>6</cp:revision>
  <dcterms:created xsi:type="dcterms:W3CDTF">2012-02-08T15:31:31Z</dcterms:created>
  <dcterms:modified xsi:type="dcterms:W3CDTF">2012-02-08T16:10:44Z</dcterms:modified>
</cp:coreProperties>
</file>